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59"/>
  </p:notesMasterIdLst>
  <p:handoutMasterIdLst>
    <p:handoutMasterId r:id="rId60"/>
  </p:handoutMasterIdLst>
  <p:sldIdLst>
    <p:sldId id="259" r:id="rId2"/>
    <p:sldId id="350" r:id="rId3"/>
    <p:sldId id="351" r:id="rId4"/>
    <p:sldId id="352" r:id="rId5"/>
    <p:sldId id="329" r:id="rId6"/>
    <p:sldId id="330" r:id="rId7"/>
    <p:sldId id="286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1" r:id="rId17"/>
    <p:sldId id="342" r:id="rId18"/>
    <p:sldId id="343" r:id="rId19"/>
    <p:sldId id="344" r:id="rId20"/>
    <p:sldId id="353" r:id="rId21"/>
    <p:sldId id="363" r:id="rId22"/>
    <p:sldId id="291" r:id="rId23"/>
    <p:sldId id="324" r:id="rId24"/>
    <p:sldId id="322" r:id="rId25"/>
    <p:sldId id="318" r:id="rId26"/>
    <p:sldId id="356" r:id="rId27"/>
    <p:sldId id="331" r:id="rId28"/>
    <p:sldId id="303" r:id="rId29"/>
    <p:sldId id="357" r:id="rId30"/>
    <p:sldId id="354" r:id="rId31"/>
    <p:sldId id="364" r:id="rId32"/>
    <p:sldId id="295" r:id="rId33"/>
    <p:sldId id="362" r:id="rId34"/>
    <p:sldId id="347" r:id="rId35"/>
    <p:sldId id="305" r:id="rId36"/>
    <p:sldId id="301" r:id="rId37"/>
    <p:sldId id="306" r:id="rId38"/>
    <p:sldId id="312" r:id="rId39"/>
    <p:sldId id="313" r:id="rId40"/>
    <p:sldId id="315" r:id="rId41"/>
    <p:sldId id="311" r:id="rId42"/>
    <p:sldId id="321" r:id="rId43"/>
    <p:sldId id="316" r:id="rId44"/>
    <p:sldId id="327" r:id="rId45"/>
    <p:sldId id="360" r:id="rId46"/>
    <p:sldId id="310" r:id="rId47"/>
    <p:sldId id="361" r:id="rId48"/>
    <p:sldId id="314" r:id="rId49"/>
    <p:sldId id="309" r:id="rId50"/>
    <p:sldId id="317" r:id="rId51"/>
    <p:sldId id="358" r:id="rId52"/>
    <p:sldId id="346" r:id="rId53"/>
    <p:sldId id="359" r:id="rId54"/>
    <p:sldId id="366" r:id="rId55"/>
    <p:sldId id="320" r:id="rId56"/>
    <p:sldId id="302" r:id="rId57"/>
    <p:sldId id="271" r:id="rId58"/>
  </p:sldIdLst>
  <p:sldSz cx="10058400" cy="7772400"/>
  <p:notesSz cx="7315200" cy="9601200"/>
  <p:defaultTextStyle>
    <a:defPPr>
      <a:defRPr lang="en-U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7877"/>
    <a:srgbClr val="E7D8C3"/>
    <a:srgbClr val="B2B2B2"/>
    <a:srgbClr val="D6D6D6"/>
    <a:srgbClr val="EAEAEA"/>
    <a:srgbClr val="DDDDDD"/>
    <a:srgbClr val="FFFFFF"/>
    <a:srgbClr val="ECECEC"/>
    <a:srgbClr val="4C00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35" autoAdjust="0"/>
    <p:restoredTop sz="94680" autoAdjust="0"/>
  </p:normalViewPr>
  <p:slideViewPr>
    <p:cSldViewPr snapToGrid="0" snapToObjects="1">
      <p:cViewPr>
        <p:scale>
          <a:sx n="60" d="100"/>
          <a:sy n="60" d="100"/>
        </p:scale>
        <p:origin x="684" y="104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604"/>
    </p:cViewPr>
  </p:sorterViewPr>
  <p:notesViewPr>
    <p:cSldViewPr snapToGrid="0" snapToObjects="1">
      <p:cViewPr varScale="1">
        <p:scale>
          <a:sx n="64" d="100"/>
          <a:sy n="64" d="100"/>
        </p:scale>
        <p:origin x="2189" y="8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182880" rIns="457200" bIns="48331" rtlCol="0"/>
          <a:lstStyle>
            <a:lvl1pPr algn="r">
              <a:defRPr sz="1300"/>
            </a:lvl1pPr>
          </a:lstStyle>
          <a:p>
            <a:fld id="{C7E57A9A-6A23-5E47-B338-6C493FB371B0}" type="datetimeFigureOut">
              <a:rPr lang="en-US" sz="1000" smtClean="0">
                <a:solidFill>
                  <a:srgbClr val="777877"/>
                </a:solidFill>
                <a:latin typeface="Humnst777 BT" panose="020B0603030504020204" pitchFamily="34" charset="0"/>
              </a:rPr>
              <a:t>5/2/2017</a:t>
            </a:fld>
            <a:endParaRPr lang="en-US" sz="1000" dirty="0">
              <a:solidFill>
                <a:srgbClr val="777877"/>
              </a:solidFill>
              <a:latin typeface="Humnst777 BT" panose="020B0603030504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91440" rtlCol="0" anchor="b"/>
          <a:lstStyle>
            <a:lvl1pPr algn="l">
              <a:defRPr sz="1300"/>
            </a:lvl1pPr>
          </a:lstStyle>
          <a:p>
            <a:r>
              <a:rPr lang="en-US" sz="1400" dirty="0" smtClean="0">
                <a:latin typeface="Humnst777 BT" panose="020B0603030504020204" pitchFamily="34" charset="0"/>
              </a:rPr>
              <a:t>	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457200" bIns="182880" rtlCol="0" anchor="b"/>
          <a:lstStyle>
            <a:lvl1pPr algn="r">
              <a:defRPr sz="1300"/>
            </a:lvl1pPr>
          </a:lstStyle>
          <a:p>
            <a:fld id="{03BE9562-22B4-B749-A266-DC8958A10956}" type="slidenum">
              <a:rPr lang="en-US" sz="1000">
                <a:solidFill>
                  <a:srgbClr val="777877"/>
                </a:solidFill>
                <a:latin typeface="Humnst777 BT" panose="020B0603030504020204" pitchFamily="34" charset="0"/>
              </a:rPr>
              <a:pPr/>
              <a:t>‹#›</a:t>
            </a:fld>
            <a:endParaRPr lang="en-US" sz="1000" dirty="0">
              <a:solidFill>
                <a:srgbClr val="777877"/>
              </a:solidFill>
              <a:latin typeface="Humnst777 BT" panose="020B0603030504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16" y="9123680"/>
            <a:ext cx="1923008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84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75FD963-AF41-2144-9246-2EA9ACC89561}" type="datetimeFigureOut">
              <a:rPr lang="en-US" smtClean="0"/>
              <a:t>5/2/2017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27150" y="720725"/>
            <a:ext cx="46609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5F46FA4-5F31-6649-9FCE-6067FAA0634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753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9831A4B-6AA1-4017-AB30-C88E6AD21CAF}" type="datetime1">
              <a:rPr lang="en-US" smtClean="0"/>
              <a:pPr/>
              <a:t>5/2/2017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8F9584-011F-446E-8795-E7BEBFA17F7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452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49363" y="696913"/>
            <a:ext cx="4511675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9831A4B-6AA1-4017-AB30-C88E6AD21CAF}" type="datetime1">
              <a:rPr lang="en-US" smtClean="0"/>
              <a:pPr/>
              <a:t>5/2/2017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8F9584-011F-446E-8795-E7BEBFA17F7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940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B45F052-4AC6-4A70-85C6-E394C3856AD9}" type="datetime1">
              <a:rPr lang="en-US">
                <a:solidFill>
                  <a:prstClr val="black"/>
                </a:solidFill>
              </a:rPr>
              <a:pPr/>
              <a:t>5/2/2017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DF7300-9199-4F86-BC8C-47EF48C7C3BD}" type="slidenum">
              <a:rPr lang="en-US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49363" y="696913"/>
            <a:ext cx="4511675" cy="34861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5039" y="4191001"/>
            <a:ext cx="5140325" cy="41830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>
                <a:latin typeface="Humnst777 Lt BT" pitchFamily="34" charset="0"/>
              </a:rPr>
              <a:t>Complete GIS Build-out Analysis:	1.98” horizontal, 0.9” vertical, text anchored at bottom</a:t>
            </a:r>
          </a:p>
          <a:p>
            <a:r>
              <a:rPr lang="en-US" sz="1000" dirty="0">
                <a:latin typeface="Humnst777 Lt BT" pitchFamily="34" charset="0"/>
              </a:rPr>
              <a:t>Bulleted box:				1.9” horizontal, 1.93” vertical, text anchored at top</a:t>
            </a:r>
          </a:p>
          <a:p>
            <a:r>
              <a:rPr lang="en-US" sz="1000" dirty="0">
                <a:latin typeface="Humnst777 Lt BT" pitchFamily="34" charset="0"/>
              </a:rPr>
              <a:t>Image:					0.5” horizontal, 0.5” vertical</a:t>
            </a:r>
          </a:p>
          <a:p>
            <a:r>
              <a:rPr lang="en-US" sz="1000" dirty="0">
                <a:latin typeface="Humnst777 Lt BT" pitchFamily="34" charset="0"/>
              </a:rPr>
              <a:t>Logo:						8” horizontal, 7.91” vertical</a:t>
            </a:r>
          </a:p>
          <a:p>
            <a:endParaRPr lang="en-US" sz="1000" dirty="0">
              <a:latin typeface="Humnst777 Lt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484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ROCKS AND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4-15 at 4.05.59 P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011"/>
            <a:ext cx="10153312" cy="7850411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313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9157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4" y="1202724"/>
            <a:ext cx="4540579" cy="610802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078896" y="1202724"/>
            <a:ext cx="4476268" cy="6108023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701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-column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48865" y="1235674"/>
            <a:ext cx="4520699" cy="6087764"/>
          </a:xfr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5068957" y="1235673"/>
            <a:ext cx="4510087" cy="608776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91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(no image)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9059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6" name="Freeform 5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 smtClean="0">
                <a:latin typeface="+mj-lt"/>
                <a:cs typeface="Arial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First level</a:t>
            </a:r>
            <a:endParaRPr lang="en-US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8866" y="1253459"/>
            <a:ext cx="9105900" cy="5123646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452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Image Right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6219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80000" y="1263959"/>
            <a:ext cx="4475163" cy="5125339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7" name="Freeform 6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 smtClean="0">
                <a:latin typeface="+mj-lt"/>
                <a:cs typeface="Arial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First level</a:t>
            </a:r>
            <a:endParaRPr lang="en-US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/>
          </p:nvPr>
        </p:nvSpPr>
        <p:spPr>
          <a:xfrm>
            <a:off x="448866" y="1263960"/>
            <a:ext cx="4550517" cy="5125339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500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6" y="1227437"/>
            <a:ext cx="9106297" cy="607128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616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Image/name/caption/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03237" y="6098112"/>
            <a:ext cx="9052242" cy="501687"/>
          </a:xfrm>
        </p:spPr>
        <p:txBody>
          <a:bodyPr anchor="t">
            <a:noAutofit/>
          </a:bodyPr>
          <a:lstStyle>
            <a:lvl1pPr algn="l">
              <a:defRPr sz="2000" b="0"/>
            </a:lvl1pPr>
          </a:lstStyle>
          <a:p>
            <a:r>
              <a:rPr lang="en-US" dirty="0" smtClean="0"/>
              <a:t>Picture Title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3237" y="6609528"/>
            <a:ext cx="9052242" cy="328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0"/>
              </a:spcAft>
              <a:buNone/>
              <a:defRPr sz="1400" b="0" i="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dirty="0" smtClean="0"/>
              <a:t>Caption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03236" y="371475"/>
            <a:ext cx="9051927" cy="57169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6947718"/>
            <a:ext cx="9051925" cy="3508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000" b="0" i="1"/>
            </a:lvl1pPr>
          </a:lstStyle>
          <a:p>
            <a:pPr lvl="0"/>
            <a:r>
              <a:rPr lang="en-US" dirty="0" smtClean="0"/>
              <a:t>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924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Image/name/caption/reference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03237" y="5135067"/>
            <a:ext cx="9052242" cy="501687"/>
          </a:xfrm>
        </p:spPr>
        <p:txBody>
          <a:bodyPr anchor="t">
            <a:noAutofit/>
          </a:bodyPr>
          <a:lstStyle>
            <a:lvl1pPr algn="l">
              <a:defRPr sz="2000" b="0"/>
            </a:lvl1pPr>
          </a:lstStyle>
          <a:p>
            <a:r>
              <a:rPr lang="en-US" dirty="0" smtClean="0"/>
              <a:t>Picture Title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3237" y="5636754"/>
            <a:ext cx="9052242" cy="328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0"/>
              </a:spcAft>
              <a:buNone/>
              <a:defRPr sz="1400" b="0" i="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dirty="0" smtClean="0"/>
              <a:t>Caption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03236" y="371475"/>
            <a:ext cx="9051927" cy="476359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5965223"/>
            <a:ext cx="9051925" cy="3508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000" b="0" i="1"/>
            </a:lvl1pPr>
          </a:lstStyle>
          <a:p>
            <a:pPr lvl="0"/>
            <a:r>
              <a:rPr lang="en-US" dirty="0" smtClean="0"/>
              <a:t>Source</a:t>
            </a:r>
            <a:endParaRPr lang="en-US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0" name="Freeform 9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 smtClean="0">
                <a:latin typeface="+mj-lt"/>
                <a:cs typeface="Arial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First level</a:t>
            </a:r>
            <a:endParaRPr lang="en-US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/>
          <a:lstStyle>
            <a:lvl2pPr>
              <a:buNone/>
              <a:defRPr baseline="0"/>
            </a:lvl2pPr>
          </a:lstStyle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84346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on entire slide (except bottom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058400" cy="73902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580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66861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29466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18517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78374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34975" y="1738184"/>
            <a:ext cx="9120188" cy="5542364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743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2-column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3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4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1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48866" y="1771135"/>
            <a:ext cx="4530638" cy="5554004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3"/>
          <p:cNvSpPr>
            <a:spLocks noGrp="1"/>
          </p:cNvSpPr>
          <p:nvPr>
            <p:ph sz="quarter" idx="11"/>
          </p:nvPr>
        </p:nvSpPr>
        <p:spPr>
          <a:xfrm>
            <a:off x="5059017" y="1771135"/>
            <a:ext cx="4496146" cy="5554004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879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SOIL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12-18 at 11.41.56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37181" cy="784172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43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 (no image)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276174"/>
            <a:ext cx="9106297" cy="883336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194486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18513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78370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4" name="Freeform 13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 smtClean="0">
                <a:latin typeface="+mj-lt"/>
                <a:cs typeface="Arial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First level</a:t>
            </a:r>
            <a:endParaRPr lang="en-US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9263" y="1708877"/>
            <a:ext cx="9129712" cy="4616775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1143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>
                <a:solidFill>
                  <a:srgbClr val="4C004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0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08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80000" y="1762897"/>
            <a:ext cx="4475163" cy="556278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9263" y="1762897"/>
            <a:ext cx="4530241" cy="5563416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536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Image Right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>
                <a:solidFill>
                  <a:srgbClr val="4C004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0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08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94991" y="1769244"/>
            <a:ext cx="4460172" cy="459399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5" name="Freeform 14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 smtClean="0">
                <a:latin typeface="+mj-lt"/>
                <a:cs typeface="Arial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First level</a:t>
            </a:r>
            <a:endParaRPr lang="en-US" dirty="0"/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>
          <a:xfrm>
            <a:off x="449263" y="1769244"/>
            <a:ext cx="4550120" cy="4591386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160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806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545" y="1243914"/>
            <a:ext cx="9106618" cy="566378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7964" y="6948886"/>
            <a:ext cx="2262188" cy="4143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7977" y="6948886"/>
            <a:ext cx="3394075" cy="41433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9877" y="6948886"/>
            <a:ext cx="2262187" cy="414338"/>
          </a:xfrm>
          <a:prstGeom prst="rect">
            <a:avLst/>
          </a:prstGeom>
        </p:spPr>
        <p:txBody>
          <a:bodyPr/>
          <a:lstStyle/>
          <a:p>
            <a:fld id="{16A14BB8-2612-4215-A2F2-ED4808A5164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145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02920" y="7203864"/>
            <a:ext cx="2346960" cy="413808"/>
          </a:xfrm>
          <a:prstGeom prst="rect">
            <a:avLst/>
          </a:prstGeom>
        </p:spPr>
        <p:txBody>
          <a:bodyPr/>
          <a:lstStyle/>
          <a:p>
            <a:fld id="{D560D5A0-A40D-4A04-86E7-3ADB416E93F7}" type="datetimeFigureOut">
              <a:rPr lang="en-US" smtClean="0"/>
              <a:t>5/2/2017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36620" y="7203864"/>
            <a:ext cx="3185160" cy="41380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208520" y="7203864"/>
            <a:ext cx="2346960" cy="413808"/>
          </a:xfrm>
          <a:prstGeom prst="rect">
            <a:avLst/>
          </a:prstGeom>
        </p:spPr>
        <p:txBody>
          <a:bodyPr/>
          <a:lstStyle/>
          <a:p>
            <a:fld id="{C5E180CB-4399-40E9-B352-F5ED782CAD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833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08459" y="621970"/>
            <a:ext cx="1308045" cy="337640"/>
          </a:xfrm>
          <a:prstGeom prst="rect">
            <a:avLst/>
          </a:prstGeom>
        </p:spPr>
        <p:txBody>
          <a:bodyPr/>
          <a:lstStyle/>
          <a:p>
            <a:fld id="{AE985536-D7D8-4A30-BD16-017DC8B8A56F}" type="datetimeFigureOut">
              <a:rPr lang="en-US" smtClean="0"/>
              <a:t>5/2/2017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609557" y="970084"/>
            <a:ext cx="2471138" cy="34139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45857" y="621970"/>
            <a:ext cx="1035323" cy="341986"/>
          </a:xfrm>
          <a:prstGeom prst="rect">
            <a:avLst/>
          </a:prstGeom>
        </p:spPr>
        <p:txBody>
          <a:bodyPr/>
          <a:lstStyle/>
          <a:p>
            <a:fld id="{A69D4A08-1CA2-47E3-9556-3A2959D93A0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005840" y="1750677"/>
            <a:ext cx="8046720" cy="13079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005840" y="3108960"/>
            <a:ext cx="3922776" cy="40727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49901" y="3108961"/>
            <a:ext cx="3922776" cy="4075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783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ROCK TEXTU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12-18 at 11.41.45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45476" cy="784172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171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5-12-18 at 11.42.09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45476" cy="7841728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200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RAS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5-12-18 at 11.42.25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11"/>
            <a:ext cx="10148063" cy="7846639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676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62861" y="1344758"/>
            <a:ext cx="9105900" cy="5960503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558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58623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49263" y="1227438"/>
            <a:ext cx="9105900" cy="6051408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544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49"/>
            <a:ext cx="9106297" cy="876523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04645" y="1228862"/>
            <a:ext cx="4550518" cy="606986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48866" y="1228862"/>
            <a:ext cx="4475163" cy="6069861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936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, landscape image, bullets ab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8717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6" y="2310453"/>
            <a:ext cx="9106297" cy="499251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59745" y="1198325"/>
            <a:ext cx="9095418" cy="1058862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822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8732" y="7388576"/>
            <a:ext cx="10085420" cy="457200"/>
          </a:xfrm>
          <a:prstGeom prst="rect">
            <a:avLst/>
          </a:prstGeom>
          <a:solidFill>
            <a:srgbClr val="4229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1858" tIns="50929" rIns="101858" bIns="50929" rtlCol="0" anchor="ctr"/>
          <a:lstStyle/>
          <a:p>
            <a:pPr algn="ctr"/>
            <a:endParaRPr lang="en-US" sz="1200" b="0" dirty="0">
              <a:effectLst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8866" y="311150"/>
            <a:ext cx="9106297" cy="94798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STO_logo_long_white_2014.png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163" y="7510832"/>
            <a:ext cx="2179321" cy="213536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448866" y="7491376"/>
            <a:ext cx="63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792297-50D0-4490-ABF3-AB945CF53D58}" type="slidenum">
              <a:rPr lang="en-US" sz="1200" smtClean="0">
                <a:solidFill>
                  <a:schemeClr val="bg1"/>
                </a:solidFill>
              </a:rPr>
              <a:t>‹#›</a:t>
            </a:fld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48545" y="1361932"/>
            <a:ext cx="9106618" cy="5406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 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</a:t>
            </a:r>
          </a:p>
          <a:p>
            <a:pPr lvl="4"/>
            <a:r>
              <a:rPr lang="en-US" dirty="0" smtClean="0"/>
              <a:t>Fifth</a:t>
            </a:r>
          </a:p>
        </p:txBody>
      </p:sp>
    </p:spTree>
    <p:extLst>
      <p:ext uri="{BB962C8B-B14F-4D97-AF65-F5344CB8AC3E}">
        <p14:creationId xmlns:p14="http://schemas.microsoft.com/office/powerpoint/2010/main" val="406227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18" r:id="rId2"/>
    <p:sldLayoutId id="2147483719" r:id="rId3"/>
    <p:sldLayoutId id="2147483717" r:id="rId4"/>
    <p:sldLayoutId id="2147483715" r:id="rId5"/>
    <p:sldLayoutId id="2147483688" r:id="rId6"/>
    <p:sldLayoutId id="2147483673" r:id="rId7"/>
    <p:sldLayoutId id="2147483676" r:id="rId8"/>
    <p:sldLayoutId id="2147483687" r:id="rId9"/>
    <p:sldLayoutId id="2147483686" r:id="rId10"/>
    <p:sldLayoutId id="2147483684" r:id="rId11"/>
    <p:sldLayoutId id="2147483680" r:id="rId12"/>
    <p:sldLayoutId id="2147483681" r:id="rId13"/>
    <p:sldLayoutId id="2147483685" r:id="rId14"/>
    <p:sldLayoutId id="2147483666" r:id="rId15"/>
    <p:sldLayoutId id="2147483682" r:id="rId16"/>
    <p:sldLayoutId id="2147483667" r:id="rId17"/>
    <p:sldLayoutId id="2147483661" r:id="rId18"/>
    <p:sldLayoutId id="2147483683" r:id="rId19"/>
    <p:sldLayoutId id="2147483678" r:id="rId20"/>
    <p:sldLayoutId id="2147483674" r:id="rId21"/>
    <p:sldLayoutId id="2147483679" r:id="rId22"/>
    <p:sldLayoutId id="2147483713" r:id="rId23"/>
    <p:sldLayoutId id="2147483714" r:id="rId24"/>
    <p:sldLayoutId id="2147483720" r:id="rId25"/>
    <p:sldLayoutId id="2147483721" r:id="rId2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2700" b="1" kern="1200" baseline="0">
          <a:solidFill>
            <a:srgbClr val="4C0049"/>
          </a:solidFill>
          <a:latin typeface="+mj-lt"/>
          <a:ea typeface="+mj-ea"/>
          <a:cs typeface="+mj-cs"/>
        </a:defRPr>
      </a:lvl1pPr>
    </p:titleStyle>
    <p:bodyStyle>
      <a:lvl1pPr marL="60325" marR="0" indent="-60325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 "/>
        <a:tabLst>
          <a:tab pos="60325" algn="l"/>
        </a:tabLst>
        <a:defRPr lang="en-US" sz="2000" b="0" kern="1200" baseline="0" dirty="0" smtClean="0">
          <a:solidFill>
            <a:srgbClr val="4C0049"/>
          </a:solidFill>
          <a:latin typeface="+mj-lt"/>
          <a:ea typeface="+mn-ea"/>
          <a:cs typeface="+mn-cs"/>
        </a:defRPr>
      </a:lvl1pPr>
      <a:lvl2pPr marL="347663" marR="0" indent="-228600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•"/>
        <a:tabLst>
          <a:tab pos="690563" algn="l"/>
        </a:tabLst>
        <a:defRPr lang="en-US" sz="2000" kern="1200" baseline="0" dirty="0" smtClean="0">
          <a:solidFill>
            <a:srgbClr val="777877"/>
          </a:solidFill>
          <a:latin typeface="+mn-lt"/>
          <a:ea typeface="+mn-ea"/>
          <a:cs typeface="+mn-cs"/>
        </a:defRPr>
      </a:lvl2pPr>
      <a:lvl3pPr marL="685800" marR="0" indent="-228600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̶"/>
        <a:tabLst>
          <a:tab pos="1147763" algn="l"/>
        </a:tabLst>
        <a:defRPr lang="en-US" sz="2000" kern="1200" dirty="0" smtClean="0">
          <a:solidFill>
            <a:srgbClr val="777877"/>
          </a:solidFill>
          <a:latin typeface="+mn-lt"/>
          <a:ea typeface="+mn-ea"/>
          <a:cs typeface="+mn-cs"/>
        </a:defRPr>
      </a:lvl3pPr>
      <a:lvl4pPr marL="1143000" indent="-228600" algn="l" defTabSz="457200" rtl="0" eaLnBrk="1" latinLnBrk="0" hangingPunct="1">
        <a:spcBef>
          <a:spcPts val="480"/>
        </a:spcBef>
        <a:buFont typeface="Arial" panose="020B0604020202020204" pitchFamily="34" charset="0"/>
        <a:buChar char="̶"/>
        <a:defRPr lang="en-US" sz="2000" kern="1200" dirty="0" smtClean="0">
          <a:solidFill>
            <a:srgbClr val="777877"/>
          </a:solidFill>
          <a:latin typeface="+mn-lt"/>
          <a:ea typeface="+mn-ea"/>
          <a:cs typeface="+mn-cs"/>
        </a:defRPr>
      </a:lvl4pPr>
      <a:lvl5pPr marL="1660525" indent="-288925" algn="l" defTabSz="457200" rtl="0" eaLnBrk="1" latinLnBrk="0" hangingPunct="1">
        <a:spcBef>
          <a:spcPts val="480"/>
        </a:spcBef>
        <a:buFont typeface="Arial" panose="020B0604020202020204" pitchFamily="34" charset="0"/>
        <a:buChar char="̶"/>
        <a:defRPr sz="2000" kern="1200">
          <a:solidFill>
            <a:srgbClr val="777877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0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6" Type="http://schemas.microsoft.com/office/2007/relationships/hdphoto" Target="../media/hdphoto3.wdp"/><Relationship Id="rId11" Type="http://schemas.openxmlformats.org/officeDocument/2006/relationships/image" Target="../media/image14.png"/><Relationship Id="rId5" Type="http://schemas.openxmlformats.org/officeDocument/2006/relationships/image" Target="../media/image11.jpe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56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9" y="3432737"/>
            <a:ext cx="9191005" cy="1666028"/>
          </a:xfrm>
        </p:spPr>
        <p:txBody>
          <a:bodyPr/>
          <a:lstStyle/>
          <a:p>
            <a:r>
              <a:rPr lang="en-US" dirty="0" smtClean="0"/>
              <a:t>Agricultural </a:t>
            </a:r>
            <a:r>
              <a:rPr lang="en-US" dirty="0"/>
              <a:t>Practice Monitoring and Evaluation in the Vermont Portion of the Lake Champlain Basin: Evaluation of the Effects of Grassed Waterways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Date: May 3, 2017</a:t>
            </a:r>
          </a:p>
          <a:p>
            <a:r>
              <a:rPr lang="en-US" dirty="0" smtClean="0"/>
              <a:t>Presented by: Dave Braun</a:t>
            </a:r>
          </a:p>
          <a:p>
            <a:r>
              <a:rPr lang="en-US" dirty="0" smtClean="0"/>
              <a:t>Conference/Venue: Lake Champlain Basin Program TAC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87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stations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6503" y="985677"/>
            <a:ext cx="9095418" cy="1058862"/>
          </a:xfrm>
        </p:spPr>
        <p:txBody>
          <a:bodyPr/>
          <a:lstStyle/>
          <a:p>
            <a:r>
              <a:rPr lang="en-US" dirty="0" smtClean="0"/>
              <a:t>[TP]:  WIL/CHA </a:t>
            </a:r>
            <a:r>
              <a:rPr lang="en-US" dirty="0"/>
              <a:t>&gt; </a:t>
            </a:r>
            <a:r>
              <a:rPr lang="en-US" dirty="0" smtClean="0"/>
              <a:t>FER/FRA/SHO </a:t>
            </a:r>
            <a:r>
              <a:rPr lang="en-US" dirty="0"/>
              <a:t>&gt; </a:t>
            </a:r>
            <a:r>
              <a:rPr lang="en-US" dirty="0" smtClean="0"/>
              <a:t>SHE/PAW</a:t>
            </a:r>
            <a:br>
              <a:rPr lang="en-US" dirty="0" smtClean="0"/>
            </a:br>
            <a:r>
              <a:rPr lang="en-US" dirty="0" smtClean="0"/>
              <a:t>Grand mean = 486 µg/L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595" y="1864365"/>
            <a:ext cx="8229600" cy="5212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425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stations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29404" y="984902"/>
            <a:ext cx="9095418" cy="1058862"/>
          </a:xfrm>
        </p:spPr>
        <p:txBody>
          <a:bodyPr/>
          <a:lstStyle/>
          <a:p>
            <a:r>
              <a:rPr lang="en-US" dirty="0" smtClean="0"/>
              <a:t>[TN]: CHA/FRA </a:t>
            </a:r>
            <a:r>
              <a:rPr lang="en-US" dirty="0"/>
              <a:t>&gt; </a:t>
            </a:r>
            <a:r>
              <a:rPr lang="en-US" dirty="0" smtClean="0"/>
              <a:t>WIL/FER/SHO </a:t>
            </a:r>
            <a:r>
              <a:rPr lang="en-US" dirty="0"/>
              <a:t>&gt; </a:t>
            </a:r>
            <a:r>
              <a:rPr lang="en-US" dirty="0" smtClean="0"/>
              <a:t>SHE/PAW</a:t>
            </a:r>
          </a:p>
          <a:p>
            <a:r>
              <a:rPr lang="en-US" dirty="0" smtClean="0"/>
              <a:t>Grand mean = 2.85 mg/L</a:t>
            </a:r>
            <a:endParaRPr lang="en-US" dirty="0"/>
          </a:p>
          <a:p>
            <a:endParaRPr lang="en-US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" y="1894902"/>
            <a:ext cx="8229600" cy="5212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383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stations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8385" y="1017125"/>
            <a:ext cx="9095418" cy="1058862"/>
          </a:xfrm>
        </p:spPr>
        <p:txBody>
          <a:bodyPr/>
          <a:lstStyle/>
          <a:p>
            <a:r>
              <a:rPr lang="en-US" dirty="0" smtClean="0"/>
              <a:t>[TSS]:  FRA/PAW/WIL </a:t>
            </a:r>
            <a:r>
              <a:rPr lang="en-US" dirty="0"/>
              <a:t>&gt; </a:t>
            </a:r>
            <a:r>
              <a:rPr lang="en-US" dirty="0" smtClean="0"/>
              <a:t>CHA/FER </a:t>
            </a:r>
            <a:r>
              <a:rPr lang="en-US" dirty="0"/>
              <a:t>&gt; </a:t>
            </a:r>
            <a:r>
              <a:rPr lang="en-US" dirty="0" smtClean="0"/>
              <a:t>SHE/SHO</a:t>
            </a:r>
          </a:p>
          <a:p>
            <a:r>
              <a:rPr lang="en-US" dirty="0" smtClean="0"/>
              <a:t>Grand mean = 33.3 mg/L</a:t>
            </a:r>
            <a:endParaRPr lang="en-US" dirty="0"/>
          </a:p>
        </p:txBody>
      </p:sp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" y="1862887"/>
            <a:ext cx="8229600" cy="5212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90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stations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18443" y="932355"/>
            <a:ext cx="9095418" cy="1058862"/>
          </a:xfrm>
        </p:spPr>
        <p:txBody>
          <a:bodyPr/>
          <a:lstStyle/>
          <a:p>
            <a:r>
              <a:rPr lang="en-US" dirty="0" smtClean="0"/>
              <a:t>[%DP]:  SHE/SHO/FER/CHA </a:t>
            </a:r>
            <a:r>
              <a:rPr lang="en-US" dirty="0"/>
              <a:t>&gt; </a:t>
            </a:r>
            <a:r>
              <a:rPr lang="en-US" dirty="0" smtClean="0"/>
              <a:t>FRA/PAW/WIL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" y="1725246"/>
            <a:ext cx="8229600" cy="5221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159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stations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29404" y="972527"/>
            <a:ext cx="9095418" cy="896289"/>
          </a:xfrm>
        </p:spPr>
        <p:txBody>
          <a:bodyPr/>
          <a:lstStyle/>
          <a:p>
            <a:r>
              <a:rPr lang="en-US" dirty="0" smtClean="0"/>
              <a:t>[%DN]:  SHO/FER/CHA </a:t>
            </a:r>
            <a:r>
              <a:rPr lang="en-US" dirty="0"/>
              <a:t>&gt; </a:t>
            </a:r>
            <a:r>
              <a:rPr lang="en-US" dirty="0" smtClean="0"/>
              <a:t>SHE/FRA&gt; PAW/WIL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" y="1666789"/>
            <a:ext cx="8229600" cy="5303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681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Relationships between Soil </a:t>
            </a:r>
            <a:r>
              <a:rPr lang="en-US" dirty="0" smtClean="0"/>
              <a:t>P </a:t>
            </a:r>
            <a:r>
              <a:rPr lang="en-US" dirty="0"/>
              <a:t>and Median P </a:t>
            </a:r>
            <a:r>
              <a:rPr lang="en-US" dirty="0" smtClean="0"/>
              <a:t>EMCs </a:t>
            </a:r>
            <a:r>
              <a:rPr lang="en-US" dirty="0"/>
              <a:t>in Runoff from Study Watersheds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748" y="1333954"/>
            <a:ext cx="8248532" cy="598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99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Franklin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1"/>
            <a:r>
              <a:rPr lang="en-US" dirty="0" smtClean="0"/>
              <a:t>Calibration data from 9-14 events; Treatment data from 14-16 events </a:t>
            </a:r>
          </a:p>
          <a:p>
            <a:pPr lvl="1"/>
            <a:r>
              <a:rPr lang="en-US" dirty="0" smtClean="0"/>
              <a:t>Excellent calibration and treatment period regression relationships between FRA 1 (treatment) and FRA2 (control)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2226790" y="2811293"/>
          <a:ext cx="5652614" cy="3471478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099394"/>
                <a:gridCol w="1352820"/>
                <a:gridCol w="3200400"/>
              </a:tblGrid>
              <a:tr h="30155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Variable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Significance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Response to treatment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436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HQ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n.s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No change in HQ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436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TP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n.s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(Increase in [TP])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436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TDP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0.021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Increase in [TDP]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436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TN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n.s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(Decrease in [TN])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436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TDN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n.s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(Decrease in [TDN])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436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TSS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n.s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(Increase in [TSS])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436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Cl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n.s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(Increase in [Cl])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436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TPx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n.s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No change in TPx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436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TDPx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n.s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No change in TDPx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436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TNx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n.s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No change in TNx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436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TDNx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n.s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No change in TDNx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436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TSSx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n.s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(Increase in TSSx)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436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Clx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n.s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No change in Clx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324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Franklin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789731"/>
            <a:ext cx="5314950" cy="32162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oup 5"/>
          <p:cNvGrpSpPr/>
          <p:nvPr/>
        </p:nvGrpSpPr>
        <p:grpSpPr>
          <a:xfrm>
            <a:off x="542925" y="4109936"/>
            <a:ext cx="5271770" cy="3190875"/>
            <a:chOff x="4650132" y="4109936"/>
            <a:chExt cx="5271770" cy="3190875"/>
          </a:xfrm>
        </p:grpSpPr>
        <p:pic>
          <p:nvPicPr>
            <p:cNvPr id="8" name="Picture 7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0132" y="4109936"/>
              <a:ext cx="5271770" cy="319087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0" name="Straight Arrow Connector 9"/>
            <p:cNvCxnSpPr/>
            <p:nvPr/>
          </p:nvCxnSpPr>
          <p:spPr>
            <a:xfrm flipV="1">
              <a:off x="6527260" y="5856051"/>
              <a:ext cx="0" cy="96303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H="1">
              <a:off x="5184843" y="6215974"/>
              <a:ext cx="1342417" cy="9728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H="1">
              <a:off x="5184843" y="5856051"/>
              <a:ext cx="1342417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9129" y="789731"/>
            <a:ext cx="3543443" cy="4051724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4347930" y="5993076"/>
          <a:ext cx="5354642" cy="73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1597"/>
                <a:gridCol w="796609"/>
                <a:gridCol w="796609"/>
                <a:gridCol w="796609"/>
                <a:gridCol w="619187"/>
                <a:gridCol w="974031"/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FRA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Ctl mean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CAL model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TRT model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∆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% change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[TDP] </a:t>
                      </a:r>
                      <a:r>
                        <a:rPr lang="en-US" sz="1600" dirty="0" smtClean="0">
                          <a:effectLst/>
                        </a:rPr>
                        <a:t>(ug/L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226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240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268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+28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+12%</a:t>
                      </a:r>
                      <a:endParaRPr lang="en-US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544750" y="1488331"/>
          <a:ext cx="9212093" cy="3441430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690663"/>
                <a:gridCol w="690664"/>
                <a:gridCol w="1245140"/>
                <a:gridCol w="6585626"/>
              </a:tblGrid>
              <a:tr h="4961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Site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Crop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Treatment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Response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49394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FRA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Corn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Injection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       </a:t>
                      </a:r>
                      <a:r>
                        <a:rPr lang="en-US" sz="1800" dirty="0" smtClean="0">
                          <a:effectLst/>
                        </a:rPr>
                        <a:t>[</a:t>
                      </a:r>
                      <a:r>
                        <a:rPr lang="en-US" sz="1800" dirty="0">
                          <a:effectLst/>
                        </a:rPr>
                        <a:t>TDP]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4399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WIL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Corn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Injection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5296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SHE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Hay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Aeration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       </a:t>
                      </a:r>
                      <a:r>
                        <a:rPr lang="en-US" sz="1800" dirty="0" smtClean="0">
                          <a:effectLst/>
                        </a:rPr>
                        <a:t>Q</a:t>
                      </a:r>
                      <a:r>
                        <a:rPr lang="en-US" sz="1800" baseline="0" dirty="0" smtClean="0">
                          <a:effectLst/>
                        </a:rPr>
                        <a:t>     </a:t>
                      </a:r>
                      <a:r>
                        <a:rPr lang="en-US" sz="1800" dirty="0" smtClean="0">
                          <a:effectLst/>
                        </a:rPr>
                        <a:t>      [</a:t>
                      </a:r>
                      <a:r>
                        <a:rPr lang="en-US" sz="1800" dirty="0">
                          <a:effectLst/>
                        </a:rPr>
                        <a:t>TN], [TDN], [TSS</a:t>
                      </a:r>
                      <a:r>
                        <a:rPr lang="en-US" sz="1800" dirty="0" smtClean="0">
                          <a:effectLst/>
                        </a:rPr>
                        <a:t>]        [</a:t>
                      </a:r>
                      <a:r>
                        <a:rPr lang="en-US" sz="1800" dirty="0">
                          <a:effectLst/>
                        </a:rPr>
                        <a:t>Cl], TPx, TDPx, </a:t>
                      </a:r>
                      <a:r>
                        <a:rPr lang="en-US" sz="1800" dirty="0" smtClean="0">
                          <a:effectLst/>
                        </a:rPr>
                        <a:t>TDNx,</a:t>
                      </a:r>
                      <a:r>
                        <a:rPr lang="en-US" sz="1800" baseline="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Clx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49394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FER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Hay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Aeration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       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[TP], [TN], [TDN] 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49394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SHO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Hay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Aeration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        </a:t>
                      </a:r>
                      <a:r>
                        <a:rPr lang="en-US" sz="1800" dirty="0" smtClean="0">
                          <a:effectLst/>
                        </a:rPr>
                        <a:t>[</a:t>
                      </a:r>
                      <a:r>
                        <a:rPr lang="en-US" sz="1800" dirty="0">
                          <a:effectLst/>
                        </a:rPr>
                        <a:t>TDP], TPx, TDPx, TNx, TDNx, TSSx, Clx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49394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PAW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Corn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CC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       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[TSS], TPx, TSSx</a:t>
                      </a:r>
                      <a:endParaRPr lang="en-US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Down Arrow 4"/>
          <p:cNvSpPr/>
          <p:nvPr/>
        </p:nvSpPr>
        <p:spPr>
          <a:xfrm>
            <a:off x="4153711" y="3002604"/>
            <a:ext cx="359923" cy="389107"/>
          </a:xfrm>
          <a:prstGeom prst="downArrow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Up Arrow 5"/>
          <p:cNvSpPr/>
          <p:nvPr/>
        </p:nvSpPr>
        <p:spPr>
          <a:xfrm>
            <a:off x="6556443" y="3002603"/>
            <a:ext cx="359924" cy="389107"/>
          </a:xfrm>
          <a:prstGeom prst="up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Up Arrow 6"/>
          <p:cNvSpPr/>
          <p:nvPr/>
        </p:nvSpPr>
        <p:spPr>
          <a:xfrm>
            <a:off x="3206885" y="2029833"/>
            <a:ext cx="359924" cy="389107"/>
          </a:xfrm>
          <a:prstGeom prst="up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Up Arrow 7"/>
          <p:cNvSpPr/>
          <p:nvPr/>
        </p:nvSpPr>
        <p:spPr>
          <a:xfrm>
            <a:off x="3206887" y="4517954"/>
            <a:ext cx="359924" cy="389107"/>
          </a:xfrm>
          <a:prstGeom prst="up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Down Arrow 8"/>
          <p:cNvSpPr/>
          <p:nvPr/>
        </p:nvSpPr>
        <p:spPr>
          <a:xfrm>
            <a:off x="3227965" y="4020762"/>
            <a:ext cx="359923" cy="389107"/>
          </a:xfrm>
          <a:prstGeom prst="downArrow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Up Arrow 9"/>
          <p:cNvSpPr/>
          <p:nvPr/>
        </p:nvSpPr>
        <p:spPr>
          <a:xfrm>
            <a:off x="3206886" y="3508442"/>
            <a:ext cx="359924" cy="389107"/>
          </a:xfrm>
          <a:prstGeom prst="up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Up Arrow 10"/>
          <p:cNvSpPr/>
          <p:nvPr/>
        </p:nvSpPr>
        <p:spPr>
          <a:xfrm>
            <a:off x="3206885" y="3002604"/>
            <a:ext cx="359924" cy="389107"/>
          </a:xfrm>
          <a:prstGeom prst="up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69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8866" y="481278"/>
            <a:ext cx="9106297" cy="858623"/>
          </a:xfrm>
        </p:spPr>
        <p:txBody>
          <a:bodyPr/>
          <a:lstStyle/>
          <a:p>
            <a:r>
              <a:rPr lang="en-US" sz="2800" dirty="0" smtClean="0"/>
              <a:t>Why </a:t>
            </a:r>
            <a:r>
              <a:rPr lang="en-US" sz="2800" dirty="0"/>
              <a:t>didn’t we see a better response to treatment?</a:t>
            </a:r>
            <a:br>
              <a:rPr lang="en-US" sz="2800" dirty="0"/>
            </a:b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>
              <a:lnSpc>
                <a:spcPct val="120000"/>
              </a:lnSpc>
            </a:pPr>
            <a:r>
              <a:rPr lang="en-US" sz="1600" dirty="0" smtClean="0"/>
              <a:t>Practices were poorly implemented or misapplied in some cases</a:t>
            </a:r>
          </a:p>
          <a:p>
            <a:pPr lvl="3">
              <a:lnSpc>
                <a:spcPct val="120000"/>
              </a:lnSpc>
            </a:pPr>
            <a:r>
              <a:rPr lang="en-US" sz="1600" dirty="0" smtClean="0"/>
              <a:t>Once the wrong field was aerated (at SHO)</a:t>
            </a:r>
          </a:p>
          <a:p>
            <a:pPr lvl="3">
              <a:lnSpc>
                <a:spcPct val="120000"/>
              </a:lnSpc>
            </a:pPr>
            <a:r>
              <a:rPr lang="en-US" sz="1600" dirty="0" smtClean="0"/>
              <a:t>Once the wrong field was cover cropped (PAW)</a:t>
            </a:r>
          </a:p>
          <a:p>
            <a:pPr lvl="3">
              <a:lnSpc>
                <a:spcPct val="120000"/>
              </a:lnSpc>
            </a:pPr>
            <a:r>
              <a:rPr lang="en-US" sz="1600" dirty="0" smtClean="0"/>
              <a:t>Once both watersheds were chisel plowed rather than the intended one (WIL)</a:t>
            </a:r>
          </a:p>
          <a:p>
            <a:pPr lvl="3">
              <a:lnSpc>
                <a:spcPct val="120000"/>
              </a:lnSpc>
            </a:pPr>
            <a:r>
              <a:rPr lang="en-US" sz="1600" dirty="0" smtClean="0"/>
              <a:t>Generally poor cover crop establishment (PAW)</a:t>
            </a:r>
          </a:p>
          <a:p>
            <a:pPr lvl="3">
              <a:lnSpc>
                <a:spcPct val="120000"/>
              </a:lnSpc>
            </a:pPr>
            <a:r>
              <a:rPr lang="en-US" sz="1600" dirty="0" smtClean="0"/>
              <a:t>Less-than-equal manure applications (especially FER)</a:t>
            </a:r>
          </a:p>
          <a:p>
            <a:pPr lvl="1">
              <a:lnSpc>
                <a:spcPct val="120000"/>
              </a:lnSpc>
            </a:pPr>
            <a:r>
              <a:rPr lang="en-US" sz="1600" dirty="0" smtClean="0"/>
              <a:t>Learning curve -  </a:t>
            </a:r>
            <a:r>
              <a:rPr lang="en-US" sz="1600" dirty="0"/>
              <a:t>it </a:t>
            </a:r>
            <a:r>
              <a:rPr lang="en-US" sz="1600" dirty="0" smtClean="0"/>
              <a:t>often takes a few years for farmers to get up to speed with a new </a:t>
            </a:r>
            <a:r>
              <a:rPr lang="en-US" sz="1600" dirty="0"/>
              <a:t>practice </a:t>
            </a:r>
            <a:r>
              <a:rPr lang="en-US" sz="1600" dirty="0" smtClean="0"/>
              <a:t>or piece </a:t>
            </a:r>
            <a:r>
              <a:rPr lang="en-US" sz="1600" dirty="0"/>
              <a:t>of </a:t>
            </a:r>
            <a:r>
              <a:rPr lang="en-US" sz="1600" dirty="0" smtClean="0"/>
              <a:t>equipment</a:t>
            </a:r>
          </a:p>
          <a:p>
            <a:pPr lvl="1">
              <a:lnSpc>
                <a:spcPct val="120000"/>
              </a:lnSpc>
            </a:pPr>
            <a:r>
              <a:rPr lang="en-US" sz="1600" dirty="0" smtClean="0"/>
              <a:t>Certain practices (e.g., conservation tillage and cover crops) are not expected to yield their full benefits until they have been consistently applied over longer time spans</a:t>
            </a:r>
          </a:p>
          <a:p>
            <a:pPr lvl="1">
              <a:lnSpc>
                <a:spcPct val="120000"/>
              </a:lnSpc>
            </a:pPr>
            <a:r>
              <a:rPr lang="en-US" sz="1600" dirty="0" smtClean="0"/>
              <a:t>Statistical analyses included data gathered year-round (including some winter events) whereas certain practices should be most effective shortly after installation</a:t>
            </a:r>
          </a:p>
          <a:p>
            <a:pPr lvl="1">
              <a:lnSpc>
                <a:spcPct val="120000"/>
              </a:lnSpc>
            </a:pPr>
            <a:r>
              <a:rPr lang="en-US" sz="1600" dirty="0"/>
              <a:t>Confounding environmental conditions</a:t>
            </a:r>
          </a:p>
          <a:p>
            <a:pPr lvl="2">
              <a:lnSpc>
                <a:spcPct val="120000"/>
              </a:lnSpc>
            </a:pPr>
            <a:r>
              <a:rPr lang="en-US" sz="1600" dirty="0"/>
              <a:t>Extended dry periods during 2014 and 2015 growing seasons</a:t>
            </a:r>
          </a:p>
          <a:p>
            <a:pPr lvl="2">
              <a:lnSpc>
                <a:spcPct val="120000"/>
              </a:lnSpc>
            </a:pPr>
            <a:r>
              <a:rPr lang="en-US" sz="1600" dirty="0"/>
              <a:t>Weed growth on cover crop control </a:t>
            </a:r>
            <a:r>
              <a:rPr lang="en-US" sz="1600" dirty="0" smtClean="0"/>
              <a:t>field</a:t>
            </a:r>
            <a:endParaRPr lang="en-US" sz="1600" dirty="0"/>
          </a:p>
          <a:p>
            <a:pPr lvl="1">
              <a:lnSpc>
                <a:spcPct val="120000"/>
              </a:lnSpc>
            </a:pPr>
            <a:r>
              <a:rPr lang="en-US" sz="1600" dirty="0"/>
              <a:t>Heaved flumes and attendant </a:t>
            </a:r>
            <a:r>
              <a:rPr lang="en-US" sz="1600" dirty="0" smtClean="0"/>
              <a:t>ponding (significant at SHE)</a:t>
            </a:r>
            <a:endParaRPr lang="en-US" sz="1600" dirty="0"/>
          </a:p>
          <a:p>
            <a:pPr lvl="1">
              <a:lnSpc>
                <a:spcPct val="120000"/>
              </a:lnSpc>
            </a:pPr>
            <a:r>
              <a:rPr lang="en-US" sz="1600" dirty="0" smtClean="0"/>
              <a:t>Are these the appropriate practices to control dissolved P and N?</a:t>
            </a:r>
          </a:p>
        </p:txBody>
      </p:sp>
    </p:spTree>
    <p:extLst>
      <p:ext uri="{BB962C8B-B14F-4D97-AF65-F5344CB8AC3E}">
        <p14:creationId xmlns:p14="http://schemas.microsoft.com/office/powerpoint/2010/main" val="218872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Participating Organizations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USDA-NRCS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Vermont Agency of Agriculture, Food, and Markets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Vermont Department of Environmental Conservation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Lake Champlain Basin Program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Cooperating </a:t>
            </a:r>
            <a:r>
              <a:rPr lang="en-US" dirty="0" smtClean="0"/>
              <a:t>farmers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67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 need </a:t>
            </a:r>
            <a:r>
              <a:rPr lang="en-US" dirty="0" smtClean="0"/>
              <a:t>for data stratification and exploratory analysis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endParaRPr lang="en-US" sz="11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dirty="0"/>
              <a:t>Incorporate additional monitoring data at selected sites </a:t>
            </a:r>
            <a:r>
              <a:rPr lang="en-US" dirty="0" smtClean="0"/>
              <a:t>(PAW, FER, SHE)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dirty="0" smtClean="0"/>
              <a:t>Stratifying data by time– </a:t>
            </a:r>
            <a:r>
              <a:rPr lang="en-US" dirty="0"/>
              <a:t>value of considering immediate and longer-term effects of treatment practices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In current analysis, all events are given equal weight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Many treatment are far removed from the next rainfall </a:t>
            </a:r>
            <a:r>
              <a:rPr lang="en-US" dirty="0" smtClean="0"/>
              <a:t>event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Stratifying data by flow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In current analysis, all events are given equal </a:t>
            </a:r>
            <a:r>
              <a:rPr lang="en-US" dirty="0" smtClean="0"/>
              <a:t>weight, regardless of their magnitude.</a:t>
            </a:r>
            <a:endParaRPr lang="en-US" dirty="0"/>
          </a:p>
          <a:p>
            <a:pPr lvl="1">
              <a:lnSpc>
                <a:spcPct val="120000"/>
              </a:lnSpc>
            </a:pPr>
            <a:r>
              <a:rPr lang="en-US" dirty="0" smtClean="0"/>
              <a:t>In certain paired watershed pairs (notably SHE), different hydrologic relationships may exist across a range of event magnitudes. Moderate and large events during which significant field areas contribute runoff may reveal treatment effects not observed during smaller events.</a:t>
            </a:r>
          </a:p>
          <a:p>
            <a:pPr lvl="1">
              <a:lnSpc>
                <a:spcPct val="120000"/>
              </a:lnSpc>
            </a:pPr>
            <a:endParaRPr lang="en-US" dirty="0"/>
          </a:p>
          <a:p>
            <a:pPr marL="0" indent="0">
              <a:lnSpc>
                <a:spcPct val="12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47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0396" b="22277"/>
          <a:stretch/>
        </p:blipFill>
        <p:spPr>
          <a:xfrm>
            <a:off x="448866" y="987347"/>
            <a:ext cx="9108618" cy="62179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the work plan say? </a:t>
            </a:r>
            <a:r>
              <a:rPr lang="en-US" dirty="0" smtClean="0"/>
              <a:t> (revised </a:t>
            </a:r>
            <a:r>
              <a:rPr lang="en-US" dirty="0" smtClean="0"/>
              <a:t>Dec. 2015)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448866" y="3751669"/>
            <a:ext cx="9105900" cy="3255309"/>
          </a:xfrm>
        </p:spPr>
        <p:txBody>
          <a:bodyPr/>
          <a:lstStyle/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sz="2400" b="1" dirty="0" smtClean="0">
                <a:solidFill>
                  <a:schemeClr val="bg1"/>
                </a:solidFill>
              </a:rPr>
              <a:t>PART 2</a:t>
            </a:r>
            <a:endParaRPr lang="en-US" sz="2400" b="1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Evaluation </a:t>
            </a:r>
            <a:r>
              <a:rPr lang="en-US" dirty="0">
                <a:solidFill>
                  <a:schemeClr val="bg1"/>
                </a:solidFill>
              </a:rPr>
              <a:t>of the Effects of Grassed </a:t>
            </a:r>
            <a:r>
              <a:rPr lang="en-US" dirty="0" smtClean="0">
                <a:solidFill>
                  <a:schemeClr val="bg1"/>
                </a:solidFill>
              </a:rPr>
              <a:t>Waterways (CHA)                                      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QAPP </a:t>
            </a:r>
            <a:r>
              <a:rPr lang="en-US" dirty="0" smtClean="0">
                <a:solidFill>
                  <a:schemeClr val="bg1"/>
                </a:solidFill>
              </a:rPr>
              <a:t>preparation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Site </a:t>
            </a:r>
            <a:r>
              <a:rPr lang="en-US" dirty="0">
                <a:solidFill>
                  <a:schemeClr val="bg1"/>
                </a:solidFill>
              </a:rPr>
              <a:t>c</a:t>
            </a:r>
            <a:r>
              <a:rPr lang="en-US" dirty="0" smtClean="0">
                <a:solidFill>
                  <a:schemeClr val="bg1"/>
                </a:solidFill>
              </a:rPr>
              <a:t>haracterization </a:t>
            </a:r>
            <a:r>
              <a:rPr lang="en-US" dirty="0">
                <a:solidFill>
                  <a:schemeClr val="bg1"/>
                </a:solidFill>
              </a:rPr>
              <a:t>and </a:t>
            </a:r>
            <a:r>
              <a:rPr lang="en-US" dirty="0" smtClean="0">
                <a:solidFill>
                  <a:schemeClr val="bg1"/>
                </a:solidFill>
              </a:rPr>
              <a:t>monitoring </a:t>
            </a:r>
            <a:r>
              <a:rPr lang="en-US" dirty="0">
                <a:solidFill>
                  <a:schemeClr val="bg1"/>
                </a:solidFill>
              </a:rPr>
              <a:t>f</a:t>
            </a:r>
            <a:r>
              <a:rPr lang="en-US" dirty="0" smtClean="0">
                <a:solidFill>
                  <a:schemeClr val="bg1"/>
                </a:solidFill>
              </a:rPr>
              <a:t>acility </a:t>
            </a:r>
            <a:r>
              <a:rPr lang="en-US" dirty="0">
                <a:solidFill>
                  <a:schemeClr val="bg1"/>
                </a:solidFill>
              </a:rPr>
              <a:t>d</a:t>
            </a:r>
            <a:r>
              <a:rPr lang="en-US" dirty="0" smtClean="0">
                <a:solidFill>
                  <a:schemeClr val="bg1"/>
                </a:solidFill>
              </a:rPr>
              <a:t>esign </a:t>
            </a:r>
            <a:r>
              <a:rPr lang="en-US" dirty="0">
                <a:solidFill>
                  <a:schemeClr val="bg1"/>
                </a:solidFill>
              </a:rPr>
              <a:t>and </a:t>
            </a:r>
            <a:r>
              <a:rPr lang="en-US" dirty="0">
                <a:solidFill>
                  <a:schemeClr val="bg1"/>
                </a:solidFill>
              </a:rPr>
              <a:t>c</a:t>
            </a:r>
            <a:r>
              <a:rPr lang="en-US" dirty="0" smtClean="0">
                <a:solidFill>
                  <a:schemeClr val="bg1"/>
                </a:solidFill>
              </a:rPr>
              <a:t>onstruction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Monitoring </a:t>
            </a:r>
            <a:r>
              <a:rPr lang="en-US" dirty="0" smtClean="0">
                <a:solidFill>
                  <a:schemeClr val="bg1"/>
                </a:solidFill>
              </a:rPr>
              <a:t>operations through 2018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Data </a:t>
            </a:r>
            <a:r>
              <a:rPr lang="en-US" dirty="0">
                <a:solidFill>
                  <a:schemeClr val="bg1"/>
                </a:solidFill>
              </a:rPr>
              <a:t>m</a:t>
            </a:r>
            <a:r>
              <a:rPr lang="en-US" dirty="0" smtClean="0">
                <a:solidFill>
                  <a:schemeClr val="bg1"/>
                </a:solidFill>
              </a:rPr>
              <a:t>anagement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smtClean="0">
                <a:solidFill>
                  <a:schemeClr val="bg1"/>
                </a:solidFill>
              </a:rPr>
              <a:t>analysis</a:t>
            </a:r>
            <a:r>
              <a:rPr lang="en-US" dirty="0">
                <a:solidFill>
                  <a:schemeClr val="bg1"/>
                </a:solidFill>
              </a:rPr>
              <a:t>, and </a:t>
            </a:r>
            <a:r>
              <a:rPr lang="en-US" dirty="0">
                <a:solidFill>
                  <a:schemeClr val="bg1"/>
                </a:solidFill>
              </a:rPr>
              <a:t>r</a:t>
            </a:r>
            <a:r>
              <a:rPr lang="en-US" dirty="0" smtClean="0">
                <a:solidFill>
                  <a:schemeClr val="bg1"/>
                </a:solidFill>
              </a:rPr>
              <a:t>eporting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Practice </a:t>
            </a:r>
            <a:r>
              <a:rPr lang="en-US" dirty="0">
                <a:solidFill>
                  <a:schemeClr val="bg1"/>
                </a:solidFill>
              </a:rPr>
              <a:t>e</a:t>
            </a:r>
            <a:r>
              <a:rPr lang="en-US" dirty="0" smtClean="0">
                <a:solidFill>
                  <a:schemeClr val="bg1"/>
                </a:solidFill>
              </a:rPr>
              <a:t>valuation </a:t>
            </a:r>
            <a:r>
              <a:rPr lang="en-US" dirty="0">
                <a:solidFill>
                  <a:schemeClr val="bg1"/>
                </a:solidFill>
              </a:rPr>
              <a:t>and </a:t>
            </a:r>
            <a:r>
              <a:rPr lang="en-US" dirty="0" smtClean="0">
                <a:solidFill>
                  <a:schemeClr val="bg1"/>
                </a:solidFill>
              </a:rPr>
              <a:t>site </a:t>
            </a:r>
            <a:r>
              <a:rPr lang="en-US" dirty="0">
                <a:solidFill>
                  <a:schemeClr val="bg1"/>
                </a:solidFill>
              </a:rPr>
              <a:t>d</a:t>
            </a:r>
            <a:r>
              <a:rPr lang="en-US" dirty="0" smtClean="0">
                <a:solidFill>
                  <a:schemeClr val="bg1"/>
                </a:solidFill>
              </a:rPr>
              <a:t>ecommissioning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86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Charlotte Study Watersheds</a:t>
            </a:r>
            <a:endParaRPr lang="en-US" dirty="0"/>
          </a:p>
        </p:txBody>
      </p:sp>
      <p:pic>
        <p:nvPicPr>
          <p:cNvPr id="8" name="Picture 7" descr="O:\Proj-14\WRM\14-130 AGO NEIWPCC\GIS\MapDocuments\PresentationsAndReports\Draft_121814\Map1_Topo_4.29.1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" t="1591" r="1672" b="1798"/>
          <a:stretch/>
        </p:blipFill>
        <p:spPr bwMode="auto">
          <a:xfrm>
            <a:off x="448866" y="1104147"/>
            <a:ext cx="4870547" cy="61264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5"/>
          <p:cNvSpPr/>
          <p:nvPr/>
        </p:nvSpPr>
        <p:spPr>
          <a:xfrm>
            <a:off x="6251826" y="3601463"/>
            <a:ext cx="3919590" cy="1131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CHA1 = Control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CHA2 = Treatment</a:t>
            </a:r>
          </a:p>
        </p:txBody>
      </p:sp>
    </p:spTree>
    <p:extLst>
      <p:ext uri="{BB962C8B-B14F-4D97-AF65-F5344CB8AC3E}">
        <p14:creationId xmlns:p14="http://schemas.microsoft.com/office/powerpoint/2010/main" val="379819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CHA1 station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11767"/>
          <a:stretch/>
        </p:blipFill>
        <p:spPr>
          <a:xfrm>
            <a:off x="448866" y="1059249"/>
            <a:ext cx="9106297" cy="603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87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CHA2 Flume in Winter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6373" b="3879"/>
          <a:stretch/>
        </p:blipFill>
        <p:spPr>
          <a:xfrm>
            <a:off x="448866" y="1097280"/>
            <a:ext cx="9107424" cy="612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95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CHA2 Flume and Gully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78" b="12986"/>
          <a:stretch/>
        </p:blipFill>
        <p:spPr>
          <a:xfrm>
            <a:off x="447739" y="1052685"/>
            <a:ext cx="9107424" cy="612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12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Instrument Shelter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866" y="1227437"/>
            <a:ext cx="4326943" cy="576072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029201" y="1227437"/>
            <a:ext cx="463878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18 paired runoff events </a:t>
            </a:r>
            <a:r>
              <a:rPr lang="en-US" dirty="0" smtClean="0"/>
              <a:t>successfully </a:t>
            </a:r>
            <a:r>
              <a:rPr lang="en-US" dirty="0"/>
              <a:t>monitored through December </a:t>
            </a:r>
            <a:r>
              <a:rPr lang="en-US" dirty="0" smtClean="0"/>
              <a:t>2016.</a:t>
            </a:r>
          </a:p>
          <a:p>
            <a:endParaRPr lang="en-US" dirty="0"/>
          </a:p>
          <a:p>
            <a:r>
              <a:rPr lang="en-US" dirty="0" smtClean="0"/>
              <a:t>An </a:t>
            </a:r>
            <a:r>
              <a:rPr lang="en-US" dirty="0"/>
              <a:t>additional 6 </a:t>
            </a:r>
            <a:r>
              <a:rPr lang="en-US" dirty="0" smtClean="0"/>
              <a:t>events </a:t>
            </a:r>
            <a:r>
              <a:rPr lang="en-US" dirty="0"/>
              <a:t>monitored between January and April </a:t>
            </a:r>
            <a:r>
              <a:rPr lang="en-US" dirty="0" smtClean="0"/>
              <a:t>2017.</a:t>
            </a:r>
          </a:p>
          <a:p>
            <a:endParaRPr lang="en-US" dirty="0"/>
          </a:p>
          <a:p>
            <a:r>
              <a:rPr lang="en-US" dirty="0" smtClean="0"/>
              <a:t>Very few events recorded in 2016 Q2 and Q4 and none in Q3.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82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Charlotte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4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Calibration data from 9 paired events, 10/1/2015 – 2/5/2016</a:t>
            </a:r>
          </a:p>
          <a:p>
            <a:pPr lvl="1"/>
            <a:r>
              <a:rPr lang="en-US" dirty="0" smtClean="0"/>
              <a:t>&gt;90% of P and N in dissolved form</a:t>
            </a:r>
          </a:p>
          <a:p>
            <a:pPr lvl="1"/>
            <a:r>
              <a:rPr lang="en-US" dirty="0" smtClean="0"/>
              <a:t>Excellent regressions between CHA1 (Control) and CHA 2 (Treatment)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363820" y="3001285"/>
            <a:ext cx="5065476" cy="3725491"/>
            <a:chOff x="2363820" y="3001285"/>
            <a:chExt cx="5065476" cy="3725491"/>
          </a:xfrm>
        </p:grpSpPr>
        <p:pic>
          <p:nvPicPr>
            <p:cNvPr id="5" name="Picture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363820" y="3001285"/>
              <a:ext cx="5065476" cy="3725491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5642043" y="5136204"/>
              <a:ext cx="11528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r</a:t>
              </a:r>
              <a:r>
                <a:rPr lang="en-US" baseline="30000" dirty="0" smtClean="0"/>
                <a:t>2</a:t>
              </a:r>
              <a:r>
                <a:rPr lang="en-US" dirty="0" smtClean="0"/>
                <a:t> = 0.98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7650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000" b="12000"/>
          <a:stretch/>
        </p:blipFill>
        <p:spPr>
          <a:xfrm>
            <a:off x="448866" y="440724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Gully Formed in CHA2 Watershed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79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9" y="3432737"/>
            <a:ext cx="9191005" cy="1666028"/>
          </a:xfrm>
        </p:spPr>
        <p:txBody>
          <a:bodyPr/>
          <a:lstStyle/>
          <a:p>
            <a:r>
              <a:rPr lang="en-US" dirty="0"/>
              <a:t>Assessment of Tile Drainage System Impacts to Lake Champlain and Phosphorus Loads in Tile Drainage in the Jewett Brook Watershed of St. Albans Bay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Date: May 3, 2017</a:t>
            </a:r>
          </a:p>
          <a:p>
            <a:r>
              <a:rPr lang="en-US" dirty="0" smtClean="0"/>
              <a:t>Presented by: Dave Braun</a:t>
            </a:r>
          </a:p>
          <a:p>
            <a:r>
              <a:rPr lang="en-US" dirty="0" smtClean="0"/>
              <a:t>Conference/Venue: Lake Champlain Basin Program TAC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59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14" y="961292"/>
            <a:ext cx="5087021" cy="63691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Farm Locations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518150" y="1259132"/>
            <a:ext cx="43307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325" indent="-60325">
              <a:lnSpc>
                <a:spcPct val="150000"/>
              </a:lnSpc>
              <a:spcBef>
                <a:spcPts val="480"/>
              </a:spcBef>
              <a:buFont typeface="Arial" panose="020B0604020202020204" pitchFamily="34" charset="0"/>
              <a:buChar char=" "/>
              <a:tabLst>
                <a:tab pos="60325" algn="l"/>
              </a:tabLst>
              <a:defRPr/>
            </a:pPr>
            <a:r>
              <a:rPr lang="en-US" sz="1800" dirty="0" smtClean="0">
                <a:solidFill>
                  <a:srgbClr val="4C0049"/>
                </a:solidFill>
                <a:latin typeface="+mj-lt"/>
              </a:rPr>
              <a:t>16 </a:t>
            </a:r>
            <a:r>
              <a:rPr lang="en-US" sz="1800" dirty="0">
                <a:solidFill>
                  <a:srgbClr val="4C0049"/>
                </a:solidFill>
                <a:latin typeface="+mj-lt"/>
              </a:rPr>
              <a:t>paired runoff monitoring stations on </a:t>
            </a:r>
            <a:r>
              <a:rPr lang="en-US" sz="1800" dirty="0" smtClean="0">
                <a:solidFill>
                  <a:srgbClr val="4C0049"/>
                </a:solidFill>
                <a:latin typeface="+mj-lt"/>
              </a:rPr>
              <a:t>seven farms </a:t>
            </a:r>
            <a:r>
              <a:rPr lang="en-US" sz="1800" dirty="0">
                <a:solidFill>
                  <a:srgbClr val="4C0049"/>
                </a:solidFill>
                <a:latin typeface="+mj-lt"/>
              </a:rPr>
              <a:t>in the Vermont portion of the Lake Champlain </a:t>
            </a:r>
            <a:r>
              <a:rPr lang="en-US" sz="1800" dirty="0" smtClean="0">
                <a:solidFill>
                  <a:srgbClr val="4C0049"/>
                </a:solidFill>
                <a:latin typeface="+mj-lt"/>
              </a:rPr>
              <a:t>Basin</a:t>
            </a:r>
            <a:endParaRPr lang="en-US" sz="1800" dirty="0">
              <a:solidFill>
                <a:srgbClr val="4C0049"/>
              </a:solidFill>
              <a:latin typeface="+mj-lt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54" r="742" b="15454"/>
          <a:stretch/>
        </p:blipFill>
        <p:spPr bwMode="auto">
          <a:xfrm>
            <a:off x="5537200" y="4264297"/>
            <a:ext cx="4292600" cy="306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814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What does the work plan say?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448867" y="1714002"/>
            <a:ext cx="910629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Task </a:t>
            </a:r>
            <a:r>
              <a:rPr lang="en-US" sz="2400" dirty="0"/>
              <a:t>1: Literature Review Examining Tile Drainage </a:t>
            </a:r>
            <a:r>
              <a:rPr lang="en-US" sz="2400" dirty="0" smtClean="0"/>
              <a:t>Systems</a:t>
            </a:r>
            <a:endParaRPr lang="en-US" sz="2400" dirty="0"/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Secondary </a:t>
            </a:r>
            <a:r>
              <a:rPr lang="en-US" dirty="0">
                <a:solidFill>
                  <a:srgbClr val="777877"/>
                </a:solidFill>
              </a:rPr>
              <a:t>d</a:t>
            </a:r>
            <a:r>
              <a:rPr lang="en-US" dirty="0" smtClean="0">
                <a:solidFill>
                  <a:srgbClr val="777877"/>
                </a:solidFill>
              </a:rPr>
              <a:t>ata </a:t>
            </a:r>
            <a:r>
              <a:rPr lang="en-US" dirty="0">
                <a:solidFill>
                  <a:srgbClr val="777877"/>
                </a:solidFill>
              </a:rPr>
              <a:t>QAPP </a:t>
            </a:r>
            <a:r>
              <a:rPr lang="en-US" dirty="0">
                <a:solidFill>
                  <a:srgbClr val="777877"/>
                </a:solidFill>
              </a:rPr>
              <a:t>p</a:t>
            </a:r>
            <a:r>
              <a:rPr lang="en-US" dirty="0" smtClean="0">
                <a:solidFill>
                  <a:srgbClr val="777877"/>
                </a:solidFill>
              </a:rPr>
              <a:t>reparation</a:t>
            </a:r>
            <a:endParaRPr lang="en-US" dirty="0">
              <a:solidFill>
                <a:srgbClr val="777877"/>
              </a:solidFill>
            </a:endParaRP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Literature </a:t>
            </a:r>
            <a:r>
              <a:rPr lang="en-US" dirty="0" smtClean="0">
                <a:solidFill>
                  <a:srgbClr val="777877"/>
                </a:solidFill>
              </a:rPr>
              <a:t>review</a:t>
            </a:r>
            <a:endParaRPr lang="en-US" dirty="0">
              <a:solidFill>
                <a:srgbClr val="777877"/>
              </a:solidFill>
            </a:endParaRP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Synthesis </a:t>
            </a:r>
            <a:r>
              <a:rPr lang="en-US" dirty="0">
                <a:solidFill>
                  <a:srgbClr val="777877"/>
                </a:solidFill>
              </a:rPr>
              <a:t>and </a:t>
            </a:r>
            <a:r>
              <a:rPr lang="en-US" dirty="0">
                <a:solidFill>
                  <a:srgbClr val="777877"/>
                </a:solidFill>
              </a:rPr>
              <a:t>r</a:t>
            </a:r>
            <a:r>
              <a:rPr lang="en-US" dirty="0" smtClean="0">
                <a:solidFill>
                  <a:srgbClr val="777877"/>
                </a:solidFill>
              </a:rPr>
              <a:t>eporting</a:t>
            </a:r>
            <a:endParaRPr lang="en-US" dirty="0">
              <a:solidFill>
                <a:srgbClr val="777877"/>
              </a:solidFill>
            </a:endParaRPr>
          </a:p>
          <a:p>
            <a:endParaRPr lang="en-US" sz="2400" dirty="0" smtClean="0"/>
          </a:p>
          <a:p>
            <a:r>
              <a:rPr lang="en-US" sz="2400" dirty="0" smtClean="0"/>
              <a:t>Task </a:t>
            </a:r>
            <a:r>
              <a:rPr lang="en-US" sz="2400" dirty="0"/>
              <a:t>2: Monitoring and Assessment of Tile Drainage </a:t>
            </a:r>
            <a:r>
              <a:rPr lang="en-US" sz="2400" dirty="0" smtClean="0"/>
              <a:t>Systems</a:t>
            </a:r>
            <a:endParaRPr lang="en-US" sz="2400" dirty="0"/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Primary </a:t>
            </a:r>
            <a:r>
              <a:rPr lang="en-US" dirty="0">
                <a:solidFill>
                  <a:srgbClr val="777877"/>
                </a:solidFill>
              </a:rPr>
              <a:t>d</a:t>
            </a:r>
            <a:r>
              <a:rPr lang="en-US" dirty="0" smtClean="0">
                <a:solidFill>
                  <a:srgbClr val="777877"/>
                </a:solidFill>
              </a:rPr>
              <a:t>ata </a:t>
            </a:r>
            <a:r>
              <a:rPr lang="en-US" dirty="0">
                <a:solidFill>
                  <a:srgbClr val="777877"/>
                </a:solidFill>
              </a:rPr>
              <a:t>QAPP </a:t>
            </a:r>
            <a:r>
              <a:rPr lang="en-US" dirty="0">
                <a:solidFill>
                  <a:srgbClr val="777877"/>
                </a:solidFill>
              </a:rPr>
              <a:t>p</a:t>
            </a:r>
            <a:r>
              <a:rPr lang="en-US" dirty="0" smtClean="0">
                <a:solidFill>
                  <a:srgbClr val="777877"/>
                </a:solidFill>
              </a:rPr>
              <a:t>reparation</a:t>
            </a:r>
            <a:endParaRPr lang="en-US" dirty="0">
              <a:solidFill>
                <a:srgbClr val="777877"/>
              </a:solidFill>
            </a:endParaRP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Characterization </a:t>
            </a:r>
            <a:r>
              <a:rPr lang="en-US" dirty="0">
                <a:solidFill>
                  <a:srgbClr val="777877"/>
                </a:solidFill>
              </a:rPr>
              <a:t>of </a:t>
            </a:r>
            <a:r>
              <a:rPr lang="en-US" dirty="0" smtClean="0">
                <a:solidFill>
                  <a:srgbClr val="777877"/>
                </a:solidFill>
              </a:rPr>
              <a:t>tile </a:t>
            </a:r>
            <a:r>
              <a:rPr lang="en-US" dirty="0">
                <a:solidFill>
                  <a:srgbClr val="777877"/>
                </a:solidFill>
              </a:rPr>
              <a:t>d</a:t>
            </a:r>
            <a:r>
              <a:rPr lang="en-US" dirty="0" smtClean="0">
                <a:solidFill>
                  <a:srgbClr val="777877"/>
                </a:solidFill>
              </a:rPr>
              <a:t>rainage </a:t>
            </a:r>
            <a:r>
              <a:rPr lang="en-US" dirty="0" smtClean="0">
                <a:solidFill>
                  <a:srgbClr val="777877"/>
                </a:solidFill>
              </a:rPr>
              <a:t>s</a:t>
            </a:r>
            <a:r>
              <a:rPr lang="en-US" dirty="0" smtClean="0">
                <a:solidFill>
                  <a:srgbClr val="777877"/>
                </a:solidFill>
              </a:rPr>
              <a:t>ystems (Characterization report)</a:t>
            </a:r>
            <a:endParaRPr lang="en-US" dirty="0">
              <a:solidFill>
                <a:srgbClr val="777877"/>
              </a:solidFill>
            </a:endParaRP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Study </a:t>
            </a:r>
            <a:r>
              <a:rPr lang="en-US" dirty="0" smtClean="0">
                <a:solidFill>
                  <a:srgbClr val="777877"/>
                </a:solidFill>
              </a:rPr>
              <a:t>implementation (Installation report/Monitoring summaries)</a:t>
            </a:r>
            <a:endParaRPr lang="en-US" dirty="0">
              <a:solidFill>
                <a:srgbClr val="777877"/>
              </a:solidFill>
            </a:endParaRP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Data </a:t>
            </a:r>
            <a:r>
              <a:rPr lang="en-US" dirty="0" smtClean="0">
                <a:solidFill>
                  <a:srgbClr val="777877"/>
                </a:solidFill>
              </a:rPr>
              <a:t>m</a:t>
            </a:r>
            <a:r>
              <a:rPr lang="en-US" dirty="0" smtClean="0">
                <a:solidFill>
                  <a:srgbClr val="777877"/>
                </a:solidFill>
              </a:rPr>
              <a:t>anagement and analysis (Monitoring and Assessment report)</a:t>
            </a:r>
            <a:endParaRPr lang="en-US" dirty="0">
              <a:solidFill>
                <a:srgbClr val="777877"/>
              </a:solidFill>
            </a:endParaRPr>
          </a:p>
          <a:p>
            <a:endParaRPr lang="en-US" sz="2400" dirty="0" smtClean="0"/>
          </a:p>
          <a:p>
            <a:r>
              <a:rPr lang="en-US" sz="2400" dirty="0" smtClean="0"/>
              <a:t>Task </a:t>
            </a:r>
            <a:r>
              <a:rPr lang="en-US" sz="2400" dirty="0"/>
              <a:t>3: P Load Estimation of Tile Drainage Systems in the Jewett Brook </a:t>
            </a:r>
            <a:r>
              <a:rPr lang="en-US" sz="2400" dirty="0" smtClean="0"/>
              <a:t>Watershed</a:t>
            </a:r>
            <a:endParaRPr lang="en-US" sz="2400" dirty="0"/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Evaluation of tributary P load (Technical memo)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Assessment of tile drain P load significance (Final Report)</a:t>
            </a:r>
            <a:endParaRPr lang="en-US" dirty="0">
              <a:solidFill>
                <a:srgbClr val="7778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02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Literature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400" dirty="0" smtClean="0"/>
              <a:t>Written by Don Meals and Julie Moore</a:t>
            </a:r>
          </a:p>
          <a:p>
            <a:pPr>
              <a:spcBef>
                <a:spcPts val="1200"/>
              </a:spcBef>
            </a:pPr>
            <a:r>
              <a:rPr lang="en-US" sz="2400" dirty="0" smtClean="0"/>
              <a:t>252 references were obtained and reviewed</a:t>
            </a:r>
          </a:p>
          <a:p>
            <a:pPr>
              <a:spcBef>
                <a:spcPts val="1200"/>
              </a:spcBef>
            </a:pPr>
            <a:r>
              <a:rPr lang="en-US" sz="2400" dirty="0" smtClean="0"/>
              <a:t>Reviewed by TAC and revised accordingly</a:t>
            </a:r>
          </a:p>
          <a:p>
            <a:pPr>
              <a:spcBef>
                <a:spcPts val="1200"/>
              </a:spcBef>
            </a:pPr>
            <a:r>
              <a:rPr lang="en-US" sz="2400" dirty="0" smtClean="0"/>
              <a:t>Used as a basis for VTANR’s required tile drain report to the Vermont legislature, January 2017</a:t>
            </a:r>
          </a:p>
          <a:p>
            <a:pPr>
              <a:spcBef>
                <a:spcPts val="1200"/>
              </a:spcBef>
            </a:pPr>
            <a:endParaRPr lang="en-US" sz="2400" dirty="0"/>
          </a:p>
          <a:p>
            <a:pPr>
              <a:spcBef>
                <a:spcPts val="1200"/>
              </a:spcBef>
            </a:pPr>
            <a:r>
              <a:rPr lang="en-US" sz="2400" i="1" dirty="0" smtClean="0"/>
              <a:t>“This </a:t>
            </a:r>
            <a:r>
              <a:rPr lang="en-US" sz="2400" i="1" dirty="0"/>
              <a:t>literature review synthesizes the current state of knowledge concerning the effects of subsurface drainage on hydrology, reported P concentrations and loads in subsurface drainage water, and major factors influencing the loss of P through subsurface drainage, derived from published scientific research. The review also briefly identifies techniques of drainage management and treatment to reduce P losses</a:t>
            </a:r>
            <a:r>
              <a:rPr lang="en-US" sz="2400" i="1" dirty="0" smtClean="0"/>
              <a:t>.”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276042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 </a:t>
            </a:r>
            <a:r>
              <a:rPr lang="en-US" dirty="0" smtClean="0"/>
              <a:t>Field </a:t>
            </a:r>
            <a:r>
              <a:rPr lang="en-US" dirty="0" smtClean="0"/>
              <a:t>and </a:t>
            </a:r>
            <a:r>
              <a:rPr lang="en-US" dirty="0" smtClean="0"/>
              <a:t>Tile Drainage </a:t>
            </a:r>
            <a:r>
              <a:rPr lang="en-US" dirty="0"/>
              <a:t>S</a:t>
            </a:r>
            <a:r>
              <a:rPr lang="en-US" dirty="0" smtClean="0"/>
              <a:t>ystem </a:t>
            </a:r>
            <a:r>
              <a:rPr lang="en-US" dirty="0"/>
              <a:t>C</a:t>
            </a:r>
            <a:r>
              <a:rPr lang="en-US" dirty="0" smtClean="0"/>
              <a:t>haracterization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Characterization Report (March 1, 2017) describes: </a:t>
            </a:r>
          </a:p>
          <a:p>
            <a:pPr lvl="1"/>
            <a:r>
              <a:rPr lang="en-US" dirty="0" smtClean="0"/>
              <a:t>Construction </a:t>
            </a:r>
            <a:r>
              <a:rPr lang="en-US" dirty="0"/>
              <a:t>of </a:t>
            </a:r>
            <a:r>
              <a:rPr lang="en-US" dirty="0" smtClean="0"/>
              <a:t>tile </a:t>
            </a:r>
            <a:r>
              <a:rPr lang="en-US" dirty="0"/>
              <a:t>d</a:t>
            </a:r>
            <a:r>
              <a:rPr lang="en-US" dirty="0" smtClean="0"/>
              <a:t>rainage </a:t>
            </a:r>
            <a:r>
              <a:rPr lang="en-US" dirty="0"/>
              <a:t>s</a:t>
            </a:r>
            <a:r>
              <a:rPr lang="en-US" dirty="0" smtClean="0"/>
              <a:t>ystems</a:t>
            </a:r>
            <a:endParaRPr lang="en-US" dirty="0"/>
          </a:p>
          <a:p>
            <a:pPr lvl="1"/>
            <a:r>
              <a:rPr lang="en-US" dirty="0" smtClean="0"/>
              <a:t>Surface </a:t>
            </a:r>
            <a:r>
              <a:rPr lang="en-US" dirty="0"/>
              <a:t>i</a:t>
            </a:r>
            <a:r>
              <a:rPr lang="en-US" dirty="0" smtClean="0"/>
              <a:t>nlets </a:t>
            </a:r>
            <a:r>
              <a:rPr lang="en-US" dirty="0"/>
              <a:t>to </a:t>
            </a:r>
            <a:r>
              <a:rPr lang="en-US" dirty="0" smtClean="0"/>
              <a:t>tile </a:t>
            </a:r>
            <a:r>
              <a:rPr lang="en-US" dirty="0"/>
              <a:t>d</a:t>
            </a:r>
            <a:r>
              <a:rPr lang="en-US" dirty="0" smtClean="0"/>
              <a:t>rains</a:t>
            </a:r>
            <a:endParaRPr lang="en-US" dirty="0"/>
          </a:p>
          <a:p>
            <a:pPr lvl="1"/>
            <a:r>
              <a:rPr lang="en-US" dirty="0" smtClean="0"/>
              <a:t>Crop </a:t>
            </a:r>
            <a:r>
              <a:rPr lang="en-US" dirty="0"/>
              <a:t>p</a:t>
            </a:r>
            <a:r>
              <a:rPr lang="en-US" dirty="0" smtClean="0"/>
              <a:t>roduction </a:t>
            </a:r>
            <a:r>
              <a:rPr lang="en-US" dirty="0"/>
              <a:t>in </a:t>
            </a:r>
            <a:r>
              <a:rPr lang="en-US" dirty="0" smtClean="0"/>
              <a:t>st</a:t>
            </a:r>
            <a:r>
              <a:rPr lang="en-US" dirty="0" smtClean="0"/>
              <a:t>udy </a:t>
            </a:r>
            <a:r>
              <a:rPr lang="en-US" dirty="0"/>
              <a:t>f</a:t>
            </a:r>
            <a:r>
              <a:rPr lang="en-US" dirty="0" smtClean="0"/>
              <a:t>ields</a:t>
            </a:r>
            <a:endParaRPr lang="en-US" dirty="0" smtClean="0"/>
          </a:p>
          <a:p>
            <a:pPr lvl="1"/>
            <a:r>
              <a:rPr lang="en-US" dirty="0" smtClean="0"/>
              <a:t>Field </a:t>
            </a:r>
            <a:r>
              <a:rPr lang="en-US" dirty="0"/>
              <a:t>s</a:t>
            </a:r>
            <a:r>
              <a:rPr lang="en-US" dirty="0" smtClean="0"/>
              <a:t>oil </a:t>
            </a:r>
            <a:r>
              <a:rPr lang="en-US" dirty="0"/>
              <a:t>t</a:t>
            </a:r>
            <a:r>
              <a:rPr lang="en-US" dirty="0" smtClean="0"/>
              <a:t>ypes</a:t>
            </a:r>
            <a:endParaRPr lang="en-US" dirty="0"/>
          </a:p>
          <a:p>
            <a:pPr lvl="1"/>
            <a:r>
              <a:rPr lang="en-US" dirty="0" smtClean="0"/>
              <a:t>Soil </a:t>
            </a:r>
            <a:r>
              <a:rPr lang="en-US" dirty="0"/>
              <a:t>Test </a:t>
            </a:r>
            <a:r>
              <a:rPr lang="en-US" dirty="0" smtClean="0"/>
              <a:t>P </a:t>
            </a:r>
            <a:r>
              <a:rPr lang="en-US" dirty="0"/>
              <a:t>in </a:t>
            </a:r>
            <a:r>
              <a:rPr lang="en-US" dirty="0" smtClean="0"/>
              <a:t>study fields</a:t>
            </a:r>
            <a:endParaRPr lang="en-US" dirty="0"/>
          </a:p>
          <a:p>
            <a:pPr lvl="1"/>
            <a:r>
              <a:rPr lang="en-US" dirty="0" smtClean="0"/>
              <a:t>Manure </a:t>
            </a:r>
            <a:r>
              <a:rPr lang="en-US" dirty="0"/>
              <a:t>and </a:t>
            </a:r>
            <a:r>
              <a:rPr lang="en-US" dirty="0" smtClean="0"/>
              <a:t>fertilizer </a:t>
            </a:r>
            <a:r>
              <a:rPr lang="en-US" dirty="0" smtClean="0"/>
              <a:t>a</a:t>
            </a:r>
            <a:r>
              <a:rPr lang="en-US" dirty="0" smtClean="0"/>
              <a:t>pplications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96076"/>
              </p:ext>
            </p:extLst>
          </p:nvPr>
        </p:nvGraphicFramePr>
        <p:xfrm>
          <a:off x="0" y="4407613"/>
          <a:ext cx="10058400" cy="294787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718458"/>
                <a:gridCol w="514441"/>
                <a:gridCol w="441789"/>
                <a:gridCol w="1222624"/>
                <a:gridCol w="2850345"/>
                <a:gridCol w="538843"/>
                <a:gridCol w="1480763"/>
                <a:gridCol w="1058238"/>
                <a:gridCol w="1232899"/>
              </a:tblGrid>
              <a:tr h="58957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Site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73025" marT="54610" marB="5461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Area</a:t>
                      </a:r>
                      <a:br>
                        <a:rPr lang="en-US" sz="1200" b="1" dirty="0">
                          <a:effectLst/>
                          <a:latin typeface="+mj-lt"/>
                        </a:rPr>
                      </a:br>
                      <a:r>
                        <a:rPr lang="en-US" sz="1200" b="1" dirty="0">
                          <a:effectLst/>
                          <a:latin typeface="+mj-lt"/>
                        </a:rPr>
                        <a:t>(A)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27305" marT="54610" marB="5461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Crop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Soil Survey Data</a:t>
                      </a:r>
                      <a:br>
                        <a:rPr lang="en-US" sz="1200" b="1" dirty="0">
                          <a:effectLst/>
                          <a:latin typeface="+mj-lt"/>
                        </a:rPr>
                      </a:br>
                      <a:r>
                        <a:rPr lang="en-US" sz="1200" b="1" dirty="0">
                          <a:effectLst/>
                          <a:latin typeface="+mj-lt"/>
                        </a:rPr>
                        <a:t>% of field, type, slope class, hydrologic group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Soil Test 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Fertilizer Application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Manure Application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Cover Crop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JBT01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25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82%: Kingsbury clay, 0 to 3%, 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10%: Massena stony loam, 0 to 3%, C/D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8%: Kingsbury clay, 3 to 8%,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7.2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JBT02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4.7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69%: Kingsbury clay, 3 to 8%, 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31%: Kingsbury clay, 0 to 3%,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9.3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JBT04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5.7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100%: Kingsbury clay, 0 to 3%,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4.5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246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Tile Drainage System Construction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448865" y="3877774"/>
            <a:ext cx="9106297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All 12 systems selected are standard, perforated, corrugated drain pipe.</a:t>
            </a:r>
          </a:p>
          <a:p>
            <a:pPr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Most were installed within the last decade. </a:t>
            </a:r>
          </a:p>
          <a:p>
            <a:pPr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outfalls range in diameter from 4–12 inches.</a:t>
            </a:r>
          </a:p>
          <a:p>
            <a:pPr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9 of the 12 tile drains discharge to ditches. The </a:t>
            </a:r>
            <a:r>
              <a:rPr lang="en-US" altLang="en-US" sz="18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 r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emaining</a:t>
            </a:r>
            <a:r>
              <a:rPr kumimoji="0" lang="en-US" altLang="en-US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JBT01, JBT02, and JBT04) discharge directly to Jewett Brook.</a:t>
            </a:r>
          </a:p>
          <a:p>
            <a:pPr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tile drains</a:t>
            </a:r>
            <a:r>
              <a:rPr kumimoji="0" lang="en-US" altLang="en-US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range from 3–5 feet below ground, with most in the 3–4 feet range. </a:t>
            </a:r>
          </a:p>
          <a:p>
            <a:pPr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All study fields have</a:t>
            </a:r>
            <a:r>
              <a:rPr kumimoji="0" lang="en-US" altLang="en-US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patterned drainage except JBT16, which has</a:t>
            </a:r>
            <a:r>
              <a:rPr kumimoji="0" lang="en-US" altLang="en-US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dendritic (branching) system. </a:t>
            </a:r>
          </a:p>
          <a:p>
            <a:pPr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Drain spacing is in the typical range of 25–40 feet, with the exception of JBT18 and JBT19, which have 80-foot spacing.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26" b="41210"/>
          <a:stretch/>
        </p:blipFill>
        <p:spPr>
          <a:xfrm>
            <a:off x="448867" y="1037690"/>
            <a:ext cx="9106296" cy="270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50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8659" y="825500"/>
            <a:ext cx="6899741" cy="87319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Identifiable Tiled Agricultural Fields</a:t>
            </a:r>
            <a:br>
              <a:rPr lang="en-US" dirty="0" smtClean="0"/>
            </a:br>
            <a:r>
              <a:rPr lang="en-US" dirty="0" smtClean="0"/>
              <a:t>from </a:t>
            </a:r>
            <a:r>
              <a:rPr lang="en-US" dirty="0" smtClean="0"/>
              <a:t>AAFM’s 2015 </a:t>
            </a:r>
            <a:r>
              <a:rPr lang="en-US" dirty="0" smtClean="0"/>
              <a:t>Cropland Inventory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659" y="2252063"/>
            <a:ext cx="6588529" cy="4777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5" t="18573" r="8384" b="9018"/>
          <a:stretch/>
        </p:blipFill>
        <p:spPr>
          <a:xfrm>
            <a:off x="335281" y="825500"/>
            <a:ext cx="2647340" cy="3017520"/>
          </a:xfrm>
          <a:ln>
            <a:solidFill>
              <a:schemeClr val="bg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7" t="18851" r="8945" b="6667"/>
          <a:stretch/>
        </p:blipFill>
        <p:spPr>
          <a:xfrm>
            <a:off x="335280" y="3926840"/>
            <a:ext cx="2682240" cy="3092689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42288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Monitoring Manhole Construction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014" y="1245560"/>
            <a:ext cx="4526280" cy="6035040"/>
          </a:xfrm>
          <a:prstGeom prst="rect">
            <a:avLst/>
          </a:prstGeom>
        </p:spPr>
      </p:pic>
      <p:pic>
        <p:nvPicPr>
          <p:cNvPr id="6" name="Picture Placeholder 1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4" b="5544"/>
          <a:stretch>
            <a:fillRect/>
          </a:stretch>
        </p:blipFill>
        <p:spPr>
          <a:xfrm>
            <a:off x="448866" y="1186249"/>
            <a:ext cx="4526280" cy="301773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789" y="3881956"/>
            <a:ext cx="4533357" cy="339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5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 Manhole Construction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54" y="1245560"/>
            <a:ext cx="8046720" cy="603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31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 Manhole Construction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66" y="1181492"/>
            <a:ext cx="8168640" cy="612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2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Waterflux 3000 Flowmeter at Station JBT11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35" y="1186249"/>
            <a:ext cx="8140330" cy="6105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55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JBT11 Monitoring Station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9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Practices </a:t>
            </a:r>
            <a:r>
              <a:rPr lang="en-US" dirty="0" smtClean="0"/>
              <a:t>Evaluated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824707" y="1088421"/>
            <a:ext cx="5404893" cy="830954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/>
          <a:p>
            <a:pPr indent="-456986">
              <a:lnSpc>
                <a:spcPct val="120000"/>
              </a:lnSpc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1. Soil 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aeration on hay prior to manure application</a:t>
            </a:r>
          </a:p>
          <a:p>
            <a:pPr marL="0" lvl="1" indent="-456986">
              <a:lnSpc>
                <a:spcPct val="120000"/>
              </a:lnSpc>
              <a:spcBef>
                <a:spcPts val="0"/>
              </a:spcBef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	Ferrisburgh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, Shelburne, Shoreham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307" y="3203673"/>
            <a:ext cx="2651760" cy="1988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O:\Proj-11\WRM\2540-W AAFM AGO Runoff Study\Photos\Franklin\Wingwall-Shelter Install\P724013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918" b="1051"/>
          <a:stretch/>
        </p:blipFill>
        <p:spPr bwMode="auto">
          <a:xfrm>
            <a:off x="7112509" y="4274674"/>
            <a:ext cx="264942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4285729" y="2422807"/>
            <a:ext cx="2825701" cy="1200286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/>
          <a:p>
            <a:pPr indent="-456986">
              <a:lnSpc>
                <a:spcPct val="120000"/>
              </a:lnSpc>
              <a:buNone/>
            </a:pPr>
            <a:r>
              <a:rPr lang="en-US" dirty="0">
                <a:solidFill>
                  <a:prstClr val="black"/>
                </a:solidFill>
                <a:latin typeface="Calibri"/>
              </a:rPr>
              <a:t>2. Reduced tillage with manure injection on corn </a:t>
            </a:r>
          </a:p>
          <a:p>
            <a:pPr marL="913973" lvl="1" indent="-456986">
              <a:lnSpc>
                <a:spcPct val="120000"/>
              </a:lnSpc>
              <a:spcBef>
                <a:spcPts val="0"/>
              </a:spcBef>
            </a:pPr>
            <a:r>
              <a:rPr lang="en-US" sz="2000" b="0" dirty="0" smtClean="0">
                <a:solidFill>
                  <a:prstClr val="black"/>
                </a:solidFill>
                <a:latin typeface="Calibri"/>
              </a:rPr>
              <a:t>Franklin, Williston</a:t>
            </a:r>
            <a:endParaRPr lang="en-US" sz="2000" b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07614" y="4590060"/>
            <a:ext cx="2724364" cy="1200286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4. Water 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and sediment control basin (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WASCoB)</a:t>
            </a:r>
            <a:endParaRPr lang="en-US" dirty="0">
              <a:solidFill>
                <a:prstClr val="black"/>
              </a:solidFill>
              <a:latin typeface="Calibri"/>
            </a:endParaRPr>
          </a:p>
          <a:p>
            <a:pPr marL="913973" lvl="1" indent="-456986">
              <a:lnSpc>
                <a:spcPct val="120000"/>
              </a:lnSpc>
              <a:spcBef>
                <a:spcPts val="0"/>
              </a:spcBef>
            </a:pPr>
            <a:r>
              <a:rPr lang="en-US" sz="2000" b="0" dirty="0">
                <a:solidFill>
                  <a:prstClr val="black"/>
                </a:solidFill>
                <a:latin typeface="Calibri"/>
              </a:rPr>
              <a:t>Franklin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895600" y="3774251"/>
            <a:ext cx="4039456" cy="830954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3. Cover cropping on corn</a:t>
            </a:r>
          </a:p>
          <a:p>
            <a:pPr marL="913973" lvl="1" indent="-456986">
              <a:lnSpc>
                <a:spcPct val="120000"/>
              </a:lnSpc>
              <a:spcBef>
                <a:spcPts val="0"/>
              </a:spcBef>
            </a:pPr>
            <a:r>
              <a:rPr lang="en-US" sz="2000" b="0" dirty="0" smtClean="0">
                <a:solidFill>
                  <a:prstClr val="black"/>
                </a:solidFill>
                <a:latin typeface="Calibri"/>
              </a:rPr>
              <a:t>Pawlet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541" y="2060987"/>
            <a:ext cx="2651760" cy="1987585"/>
          </a:xfrm>
          <a:prstGeom prst="rect">
            <a:avLst/>
          </a:prstGeom>
        </p:spPr>
      </p:pic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61" y="1101560"/>
            <a:ext cx="2651760" cy="1985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2895600" y="5863534"/>
            <a:ext cx="2856523" cy="830954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5. Grassed waterway</a:t>
            </a:r>
            <a:endParaRPr lang="en-US" dirty="0">
              <a:solidFill>
                <a:prstClr val="black"/>
              </a:solidFill>
              <a:latin typeface="Calibri"/>
            </a:endParaRPr>
          </a:p>
          <a:p>
            <a:pPr marL="913973" lvl="1" indent="-456986">
              <a:lnSpc>
                <a:spcPct val="120000"/>
              </a:lnSpc>
              <a:spcBef>
                <a:spcPts val="0"/>
              </a:spcBef>
            </a:pPr>
            <a:r>
              <a:rPr lang="en-US" sz="2000" b="0" dirty="0" smtClean="0">
                <a:solidFill>
                  <a:prstClr val="black"/>
                </a:solidFill>
                <a:latin typeface="Calibri"/>
              </a:rPr>
              <a:t>Charlotte</a:t>
            </a:r>
            <a:endParaRPr lang="en-US" sz="2000" b="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1"/>
          <a:srcRect b="27171"/>
          <a:stretch/>
        </p:blipFill>
        <p:spPr>
          <a:xfrm>
            <a:off x="206307" y="5315754"/>
            <a:ext cx="2657814" cy="197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14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Instrument Shelter (JBT11)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93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Station JBT01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64983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2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Weir Box </a:t>
            </a:r>
            <a:r>
              <a:rPr lang="en-US" dirty="0"/>
              <a:t>C</a:t>
            </a:r>
            <a:r>
              <a:rPr lang="en-US" dirty="0" smtClean="0"/>
              <a:t>onstructed at Station JBT06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3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90-degree V Weir and Level </a:t>
            </a:r>
            <a:r>
              <a:rPr lang="en-US" dirty="0"/>
              <a:t>S</a:t>
            </a:r>
            <a:r>
              <a:rPr lang="en-US" dirty="0" smtClean="0"/>
              <a:t>ensor at JBT06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06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Flow Proportional </a:t>
            </a:r>
            <a:r>
              <a:rPr lang="en-US" dirty="0"/>
              <a:t>S</a:t>
            </a:r>
            <a:r>
              <a:rPr lang="en-US" dirty="0" smtClean="0"/>
              <a:t>ampling at JBT06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977" y="850973"/>
            <a:ext cx="8456446" cy="653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29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Comparing Flow at JBT06 with CHA1 and CHA2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156" y="909400"/>
            <a:ext cx="8562089" cy="649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79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Monitoring Start Dates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163036"/>
              </p:ext>
            </p:extLst>
          </p:nvPr>
        </p:nvGraphicFramePr>
        <p:xfrm>
          <a:off x="448866" y="1227436"/>
          <a:ext cx="9106296" cy="5882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2958"/>
                <a:gridCol w="1652958"/>
                <a:gridCol w="1652958"/>
                <a:gridCol w="4147422"/>
              </a:tblGrid>
              <a:tr h="84081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Station</a:t>
                      </a:r>
                      <a:endParaRPr lang="en-US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Start flow monitoring</a:t>
                      </a:r>
                      <a:endParaRPr lang="en-US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Start autosampling</a:t>
                      </a:r>
                      <a:endParaRPr lang="en-US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Current condition</a:t>
                      </a:r>
                      <a:endParaRPr lang="en-US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JBT01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3/23/17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JBT02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3/23/17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JBT04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4/3/17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2549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JBT05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4/20/17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4/20/17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1) Waterflux flowmeter bad; ISCO 2150 AV flowmeter temporarily substituted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2) Replacement modem requires activation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JBT06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3/30/17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JBT11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Modem problem (power)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JBT13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4/3/17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4/11/17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JBT14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Modem problem (clock)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JBT16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3/30/17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JBT18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4/22/17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4/22/17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JBT19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4/22/17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4/22/17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830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TP, TDP, and TN </a:t>
            </a:r>
            <a:r>
              <a:rPr lang="en-US" dirty="0" smtClean="0"/>
              <a:t>in Weekly Composite </a:t>
            </a:r>
            <a:r>
              <a:rPr lang="en-US" dirty="0"/>
              <a:t>Samples</a:t>
            </a:r>
            <a:br>
              <a:rPr lang="en-US" dirty="0"/>
            </a:br>
            <a:r>
              <a:rPr lang="en-US" dirty="0"/>
              <a:t>April </a:t>
            </a:r>
            <a:r>
              <a:rPr lang="en-US" dirty="0" smtClean="0"/>
              <a:t>11, 2017 Collection Date (first round)</a:t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614786"/>
              </p:ext>
            </p:extLst>
          </p:nvPr>
        </p:nvGraphicFramePr>
        <p:xfrm>
          <a:off x="448866" y="1676034"/>
          <a:ext cx="6434820" cy="49271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2958"/>
                <a:gridCol w="1593954"/>
                <a:gridCol w="1593954"/>
                <a:gridCol w="1593954"/>
              </a:tblGrid>
              <a:tr h="84081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Station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j-lt"/>
                        </a:rPr>
                        <a:t>TP (ug/L)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j-lt"/>
                        </a:rPr>
                        <a:t>TDP (ug/L)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j-lt"/>
                        </a:rPr>
                        <a:t>TN (mg/L)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JBT01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n-lt"/>
                        </a:rPr>
                        <a:t>491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n-lt"/>
                        </a:rPr>
                        <a:t>258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n-lt"/>
                        </a:rPr>
                        <a:t>4.8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JBT02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976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678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7.2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JBT04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798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120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4.9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JBT05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JBT06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195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131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33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JBT07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708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159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7.5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JBT11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40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58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3.3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JBT13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JBT14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248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66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7.4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JBT16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105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73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5.8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JBT18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JBT19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648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Standpipe </a:t>
            </a:r>
            <a:r>
              <a:rPr lang="en-US" dirty="0" smtClean="0"/>
              <a:t>Inlet to JBT14 Tile Drain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29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Tile Drain Muddying Already Muddy Jewett Brook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9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Aeration </a:t>
            </a:r>
            <a:r>
              <a:rPr lang="en-US" dirty="0" smtClean="0"/>
              <a:t>Slots</a:t>
            </a:r>
            <a:endParaRPr lang="en-US" dirty="0"/>
          </a:p>
        </p:txBody>
      </p:sp>
      <p:pic>
        <p:nvPicPr>
          <p:cNvPr id="3" name="Picture 2" descr="O:\Proj-11\WRM\2540-W AAFM AGO Runoff Study\Photos\Shoreham\2015\150729 airation slits\IMG_012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367" y="1158651"/>
            <a:ext cx="8165667" cy="60990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162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Runoff and Erosion on Tiled Field (JBT14)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06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9" y="3432737"/>
            <a:ext cx="9191005" cy="1666028"/>
          </a:xfrm>
        </p:spPr>
        <p:txBody>
          <a:bodyPr/>
          <a:lstStyle/>
          <a:p>
            <a:r>
              <a:rPr lang="en-US" dirty="0"/>
              <a:t>Feasibility Evaluation of Phosphorus Removal via Engineered Ecosystems in the St. Albans Bay </a:t>
            </a:r>
            <a:r>
              <a:rPr lang="en-US" dirty="0" smtClean="0"/>
              <a:t>Watershed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Date: May 3, 2017</a:t>
            </a:r>
          </a:p>
          <a:p>
            <a:r>
              <a:rPr lang="en-US" dirty="0" smtClean="0"/>
              <a:t>Presented by: Dave Braun</a:t>
            </a:r>
          </a:p>
          <a:p>
            <a:r>
              <a:rPr lang="en-US" dirty="0" smtClean="0"/>
              <a:t>Conference/Venue: Lake Champlain Basin Program TAC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09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278" y="769797"/>
            <a:ext cx="5622104" cy="1048370"/>
          </a:xfrm>
        </p:spPr>
        <p:txBody>
          <a:bodyPr>
            <a:noAutofit/>
          </a:bodyPr>
          <a:lstStyle/>
          <a:p>
            <a:r>
              <a:rPr lang="en-US" sz="4000" dirty="0" smtClean="0"/>
              <a:t>Why Jewett Brook?</a:t>
            </a:r>
            <a:endParaRPr lang="en-US" sz="40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3742" y="2887763"/>
            <a:ext cx="3288340" cy="4386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529" y="269049"/>
            <a:ext cx="3318553" cy="2209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211" y="2332067"/>
            <a:ext cx="5993881" cy="496345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859622" y="6328881"/>
            <a:ext cx="1370530" cy="3698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81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What </a:t>
            </a:r>
            <a:r>
              <a:rPr lang="en-US" sz="3200" dirty="0"/>
              <a:t>does the work plan say?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448866" y="1405246"/>
            <a:ext cx="9106297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900"/>
              </a:spcBef>
            </a:pPr>
            <a:r>
              <a:rPr lang="en-US" sz="2400" dirty="0" smtClean="0"/>
              <a:t>Objective: to </a:t>
            </a:r>
            <a:r>
              <a:rPr lang="en-US" sz="2400" dirty="0"/>
              <a:t>evaluate the feasibility, from a regulatory standpoint, of developing an “engineered ecosystem” treatment train to remove phosphorus from Jewett Brook before it flows into St. Albans Bay. </a:t>
            </a:r>
            <a:endParaRPr lang="en-US" sz="2400" dirty="0" smtClean="0"/>
          </a:p>
          <a:p>
            <a:pPr>
              <a:spcBef>
                <a:spcPts val="900"/>
              </a:spcBef>
            </a:pPr>
            <a:endParaRPr lang="en-US" sz="2400" dirty="0"/>
          </a:p>
          <a:p>
            <a:pPr>
              <a:spcBef>
                <a:spcPts val="900"/>
              </a:spcBef>
            </a:pPr>
            <a:r>
              <a:rPr lang="en-US" sz="2400" dirty="0" smtClean="0"/>
              <a:t>Task </a:t>
            </a:r>
            <a:r>
              <a:rPr lang="en-US" sz="2400" dirty="0"/>
              <a:t>1: Establish Evaluation </a:t>
            </a:r>
            <a:r>
              <a:rPr lang="en-US" sz="2400" dirty="0" smtClean="0"/>
              <a:t>Criteria and Project Advisory Group 		(Summary report)</a:t>
            </a:r>
          </a:p>
          <a:p>
            <a:pPr>
              <a:spcBef>
                <a:spcPts val="900"/>
              </a:spcBef>
            </a:pPr>
            <a:r>
              <a:rPr lang="en-US" sz="2400" dirty="0" smtClean="0"/>
              <a:t>Task </a:t>
            </a:r>
            <a:r>
              <a:rPr lang="en-US" sz="2400" dirty="0"/>
              <a:t>2: </a:t>
            </a:r>
            <a:r>
              <a:rPr lang="en-US" sz="2400" dirty="0" smtClean="0"/>
              <a:t>Secondary Data QAPP preparation</a:t>
            </a:r>
            <a:endParaRPr lang="en-US" sz="2400" dirty="0" smtClean="0">
              <a:solidFill>
                <a:srgbClr val="4C0049"/>
              </a:solidFill>
            </a:endParaRPr>
          </a:p>
          <a:p>
            <a:pPr>
              <a:spcBef>
                <a:spcPts val="900"/>
              </a:spcBef>
            </a:pPr>
            <a:r>
              <a:rPr lang="en-US" sz="2400" dirty="0" smtClean="0"/>
              <a:t>Task </a:t>
            </a:r>
            <a:r>
              <a:rPr lang="en-US" sz="2400" dirty="0"/>
              <a:t>3: Analysis of Regulatory </a:t>
            </a:r>
            <a:r>
              <a:rPr lang="en-US" sz="2400" dirty="0" smtClean="0"/>
              <a:t>Acceptability (Summary report)</a:t>
            </a:r>
            <a:endParaRPr lang="en-US" sz="24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 smtClean="0">
              <a:solidFill>
                <a:srgbClr val="4C0049"/>
              </a:solidFill>
            </a:endParaRPr>
          </a:p>
          <a:p>
            <a:endParaRPr lang="en-US" sz="2400" dirty="0">
              <a:solidFill>
                <a:srgbClr val="4C00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01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Schedule</a:t>
            </a:r>
            <a:endParaRPr lang="en-US" sz="32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935308"/>
              </p:ext>
            </p:extLst>
          </p:nvPr>
        </p:nvGraphicFramePr>
        <p:xfrm>
          <a:off x="542261" y="1275903"/>
          <a:ext cx="9012902" cy="59631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59863"/>
                <a:gridCol w="3899813"/>
                <a:gridCol w="2253226"/>
              </a:tblGrid>
              <a:tr h="45652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</a:rPr>
                        <a:t>Task</a:t>
                      </a:r>
                      <a:endParaRPr lang="en-US" sz="2000" b="1" dirty="0">
                        <a:solidFill>
                          <a:srgbClr val="00000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</a:rPr>
                        <a:t>Deliverable</a:t>
                      </a:r>
                      <a:endParaRPr lang="en-US" sz="2000" b="1" dirty="0">
                        <a:solidFill>
                          <a:srgbClr val="00000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</a:rPr>
                        <a:t>End Date</a:t>
                      </a:r>
                      <a:endParaRPr lang="en-US" sz="2000" b="1" dirty="0">
                        <a:solidFill>
                          <a:srgbClr val="00000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32600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Quarterly Progress Reports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Quarterly progress reports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July 10, 2017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October 10, 2017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January 10, 2018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2800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Task 1: Establish Evaluation Criteria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Summary report of committee deliberations and defined criteria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November 30, 2017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7768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Task 2: Quality Assurance Project Plan (QAPP)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Approved Secondary Data QAPP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6-8 weeks following contract execution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7768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Task 3: Analysis of Regulatory Acceptability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Progress summarized in quarterly reports</a:t>
                      </a:r>
                      <a:br>
                        <a:rPr lang="en-US" sz="1800" dirty="0">
                          <a:effectLst/>
                          <a:latin typeface="+mn-lt"/>
                        </a:rPr>
                      </a:br>
                      <a:r>
                        <a:rPr lang="en-US" sz="1800" dirty="0">
                          <a:effectLst/>
                          <a:latin typeface="+mn-lt"/>
                        </a:rPr>
                        <a:t>Findings described in Summary report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October 10, 2017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7768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Final Summary Report 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Summary report and presentation to TAC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March 30, 2018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67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with large image only</a:t>
            </a:r>
            <a:endParaRPr lang="en-US" dirty="0"/>
          </a:p>
        </p:txBody>
      </p:sp>
      <p:pic>
        <p:nvPicPr>
          <p:cNvPr id="1026" name="Picture 2" descr="https://www.nrcs.usda.gov/Internet/FSE_MEDIA/nrcs144p2_026401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9" b="2369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38313" y="-504825"/>
            <a:ext cx="13535025" cy="878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0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with large image only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7" b="-303"/>
          <a:stretch/>
        </p:blipFill>
        <p:spPr>
          <a:xfrm>
            <a:off x="0" y="0"/>
            <a:ext cx="10058400" cy="740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40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For more </a:t>
            </a:r>
            <a:r>
              <a:rPr lang="en-US" dirty="0" smtClean="0"/>
              <a:t>information: dbraun@stone-env.com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18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cover crop on PAW1 field, April 19, 2016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59" y="871870"/>
            <a:ext cx="8679710" cy="6509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42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664" y="159598"/>
            <a:ext cx="9106297" cy="858623"/>
          </a:xfrm>
        </p:spPr>
        <p:txBody>
          <a:bodyPr/>
          <a:lstStyle/>
          <a:p>
            <a:r>
              <a:rPr lang="en-US" dirty="0" smtClean="0"/>
              <a:t>What does the work plan say? </a:t>
            </a:r>
            <a:r>
              <a:rPr lang="en-US" dirty="0" smtClean="0"/>
              <a:t> (revised </a:t>
            </a:r>
            <a:r>
              <a:rPr lang="en-US" dirty="0" smtClean="0"/>
              <a:t>Dec. 2015)</a:t>
            </a:r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54" r="742" b="15454"/>
          <a:stretch/>
        </p:blipFill>
        <p:spPr bwMode="auto">
          <a:xfrm>
            <a:off x="621951" y="905205"/>
            <a:ext cx="8814499" cy="6296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621951" y="620201"/>
            <a:ext cx="9105900" cy="3599948"/>
          </a:xfrm>
        </p:spPr>
        <p:txBody>
          <a:bodyPr/>
          <a:lstStyle/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sz="2400" b="1" dirty="0" smtClean="0">
                <a:solidFill>
                  <a:schemeClr val="bg1"/>
                </a:solidFill>
              </a:rPr>
              <a:t>PART 1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Monitoring </a:t>
            </a:r>
            <a:r>
              <a:rPr lang="en-US" dirty="0" smtClean="0">
                <a:solidFill>
                  <a:schemeClr val="bg1"/>
                </a:solidFill>
              </a:rPr>
              <a:t>of Ferrisburgh, Franklin, and Pawlet </a:t>
            </a:r>
            <a:r>
              <a:rPr lang="en-US" dirty="0">
                <a:solidFill>
                  <a:schemeClr val="bg1"/>
                </a:solidFill>
              </a:rPr>
              <a:t>s</a:t>
            </a:r>
            <a:r>
              <a:rPr lang="en-US" dirty="0" smtClean="0">
                <a:solidFill>
                  <a:schemeClr val="bg1"/>
                </a:solidFill>
              </a:rPr>
              <a:t>ites </a:t>
            </a:r>
            <a:r>
              <a:rPr lang="en-US" dirty="0" smtClean="0">
                <a:solidFill>
                  <a:schemeClr val="bg1"/>
                </a:solidFill>
              </a:rPr>
              <a:t>e</a:t>
            </a:r>
            <a:r>
              <a:rPr lang="en-US" dirty="0" smtClean="0">
                <a:solidFill>
                  <a:schemeClr val="bg1"/>
                </a:solidFill>
              </a:rPr>
              <a:t>xtended </a:t>
            </a:r>
            <a:r>
              <a:rPr lang="en-US" dirty="0" smtClean="0">
                <a:solidFill>
                  <a:schemeClr val="bg1"/>
                </a:solidFill>
              </a:rPr>
              <a:t>through </a:t>
            </a:r>
            <a:r>
              <a:rPr lang="en-US" dirty="0" smtClean="0">
                <a:solidFill>
                  <a:schemeClr val="bg1"/>
                </a:solidFill>
              </a:rPr>
              <a:t>2015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Monitoring </a:t>
            </a:r>
            <a:r>
              <a:rPr lang="en-US" dirty="0">
                <a:solidFill>
                  <a:schemeClr val="bg1"/>
                </a:solidFill>
              </a:rPr>
              <a:t>of the Shoreham </a:t>
            </a:r>
            <a:r>
              <a:rPr lang="en-US" dirty="0" smtClean="0">
                <a:solidFill>
                  <a:schemeClr val="bg1"/>
                </a:solidFill>
              </a:rPr>
              <a:t>site extended </a:t>
            </a:r>
            <a:r>
              <a:rPr lang="en-US" dirty="0">
                <a:solidFill>
                  <a:schemeClr val="bg1"/>
                </a:solidFill>
              </a:rPr>
              <a:t>through 2016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Monitoring </a:t>
            </a:r>
            <a:r>
              <a:rPr lang="en-US" dirty="0">
                <a:solidFill>
                  <a:schemeClr val="bg1"/>
                </a:solidFill>
              </a:rPr>
              <a:t>e</a:t>
            </a:r>
            <a:r>
              <a:rPr lang="en-US" dirty="0" smtClean="0">
                <a:solidFill>
                  <a:schemeClr val="bg1"/>
                </a:solidFill>
              </a:rPr>
              <a:t>quipment </a:t>
            </a:r>
            <a:r>
              <a:rPr lang="en-US" dirty="0">
                <a:solidFill>
                  <a:schemeClr val="bg1"/>
                </a:solidFill>
              </a:rPr>
              <a:t>r</a:t>
            </a:r>
            <a:r>
              <a:rPr lang="en-US" dirty="0" smtClean="0">
                <a:solidFill>
                  <a:schemeClr val="bg1"/>
                </a:solidFill>
              </a:rPr>
              <a:t>eplacement </a:t>
            </a:r>
            <a:r>
              <a:rPr lang="en-US" dirty="0">
                <a:solidFill>
                  <a:schemeClr val="bg1"/>
                </a:solidFill>
              </a:rPr>
              <a:t>and </a:t>
            </a:r>
            <a:r>
              <a:rPr lang="en-US" dirty="0" smtClean="0">
                <a:solidFill>
                  <a:schemeClr val="bg1"/>
                </a:solidFill>
              </a:rPr>
              <a:t>repair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Monitoring </a:t>
            </a:r>
            <a:r>
              <a:rPr lang="en-US" dirty="0" smtClean="0">
                <a:solidFill>
                  <a:schemeClr val="bg1"/>
                </a:solidFill>
              </a:rPr>
              <a:t>operations</a:t>
            </a:r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Data management, analysis, and reporting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Practice evaluation </a:t>
            </a:r>
            <a:r>
              <a:rPr lang="en-US" dirty="0">
                <a:solidFill>
                  <a:schemeClr val="bg1"/>
                </a:solidFill>
              </a:rPr>
              <a:t>and </a:t>
            </a:r>
            <a:r>
              <a:rPr lang="en-US" dirty="0" smtClean="0">
                <a:solidFill>
                  <a:schemeClr val="bg1"/>
                </a:solidFill>
              </a:rPr>
              <a:t>site </a:t>
            </a:r>
            <a:r>
              <a:rPr lang="en-US" dirty="0" smtClean="0">
                <a:solidFill>
                  <a:schemeClr val="bg1"/>
                </a:solidFill>
              </a:rPr>
              <a:t>d</a:t>
            </a:r>
            <a:r>
              <a:rPr lang="en-US" dirty="0" smtClean="0">
                <a:solidFill>
                  <a:schemeClr val="bg1"/>
                </a:solidFill>
              </a:rPr>
              <a:t>ecommissioning (FER, FRA, PAW, SHO, WASCoB)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36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48866" y="1526453"/>
            <a:ext cx="9095418" cy="399378"/>
          </a:xfrm>
        </p:spPr>
        <p:txBody>
          <a:bodyPr/>
          <a:lstStyle/>
          <a:p>
            <a:r>
              <a:rPr lang="en-US" dirty="0"/>
              <a:t>Number of paired events with valid data at both stations, </a:t>
            </a:r>
            <a:r>
              <a:rPr lang="en-US" dirty="0" smtClean="0"/>
              <a:t>2012 </a:t>
            </a:r>
            <a:r>
              <a:rPr lang="en-US" dirty="0" smtClean="0"/>
              <a:t>– Dec. </a:t>
            </a:r>
            <a:r>
              <a:rPr lang="en-US" dirty="0"/>
              <a:t>31, 2016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904628"/>
              </p:ext>
            </p:extLst>
          </p:nvPr>
        </p:nvGraphicFramePr>
        <p:xfrm>
          <a:off x="459745" y="1997750"/>
          <a:ext cx="9095418" cy="4595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0154"/>
                <a:gridCol w="1988816"/>
                <a:gridCol w="1988816"/>
                <a:gridCol w="1988816"/>
                <a:gridCol w="1988816"/>
              </a:tblGrid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</a:rPr>
                        <a:t> 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21856" marT="0" marB="0" anchor="b">
                    <a:solidFill>
                      <a:srgbClr val="B2B2B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</a:rPr>
                        <a:t>Calibration Period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b">
                    <a:solidFill>
                      <a:srgbClr val="B2B2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</a:rPr>
                        <a:t>Treatment Period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b">
                    <a:solidFill>
                      <a:srgbClr val="B2B2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9277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</a:rPr>
                        <a:t>Station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21856" marT="0" marB="0" anchor="b"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</a:rPr>
                        <a:t>Number of Paired</a:t>
                      </a:r>
                      <a:br>
                        <a:rPr lang="en-US" sz="1600" b="1" dirty="0">
                          <a:effectLst/>
                          <a:latin typeface="+mj-lt"/>
                        </a:rPr>
                      </a:br>
                      <a:r>
                        <a:rPr lang="en-US" sz="1600" b="1" dirty="0">
                          <a:effectLst/>
                          <a:latin typeface="+mj-lt"/>
                        </a:rPr>
                        <a:t>Flow Events</a:t>
                      </a:r>
                      <a:r>
                        <a:rPr lang="en-US" sz="1600" b="1" baseline="30000" dirty="0">
                          <a:effectLst/>
                          <a:latin typeface="+mj-lt"/>
                        </a:rPr>
                        <a:t>1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b"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</a:rPr>
                        <a:t>Number of Paired </a:t>
                      </a:r>
                      <a:br>
                        <a:rPr lang="en-US" sz="1600" b="1" dirty="0">
                          <a:effectLst/>
                          <a:latin typeface="+mj-lt"/>
                        </a:rPr>
                      </a:br>
                      <a:r>
                        <a:rPr lang="en-US" sz="1600" b="1" dirty="0">
                          <a:effectLst/>
                          <a:latin typeface="+mj-lt"/>
                        </a:rPr>
                        <a:t>Chemistry Events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b"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</a:rPr>
                        <a:t>Number of Paired</a:t>
                      </a:r>
                      <a:br>
                        <a:rPr lang="en-US" sz="1600" b="1" dirty="0">
                          <a:effectLst/>
                          <a:latin typeface="+mj-lt"/>
                        </a:rPr>
                      </a:br>
                      <a:r>
                        <a:rPr lang="en-US" sz="1600" b="1" dirty="0">
                          <a:effectLst/>
                          <a:latin typeface="+mj-lt"/>
                        </a:rPr>
                        <a:t>Flow Events</a:t>
                      </a:r>
                      <a:r>
                        <a:rPr lang="en-US" sz="1600" b="1" baseline="30000" dirty="0">
                          <a:effectLst/>
                          <a:latin typeface="+mj-lt"/>
                        </a:rPr>
                        <a:t>1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b"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</a:rPr>
                        <a:t>Number of Paired </a:t>
                      </a:r>
                      <a:br>
                        <a:rPr lang="en-US" sz="1600" b="1" dirty="0">
                          <a:effectLst/>
                          <a:latin typeface="+mj-lt"/>
                        </a:rPr>
                      </a:br>
                      <a:r>
                        <a:rPr lang="en-US" sz="1600" b="1" dirty="0">
                          <a:effectLst/>
                          <a:latin typeface="+mj-lt"/>
                        </a:rPr>
                        <a:t>Chemistry Events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b">
                    <a:solidFill>
                      <a:srgbClr val="B2B2B2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CHA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2185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9(9)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9(9)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>
                    <a:solidFill>
                      <a:schemeClr val="bg1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FER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2185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23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21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18(3) </a:t>
                      </a:r>
                      <a:r>
                        <a:rPr lang="en-US" sz="1600" baseline="30000" dirty="0">
                          <a:effectLst/>
                          <a:latin typeface="+mn-lt"/>
                        </a:rPr>
                        <a:t>2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15(3)</a:t>
                      </a:r>
                      <a:r>
                        <a:rPr lang="en-US" sz="1600" baseline="30000" dirty="0">
                          <a:effectLst/>
                          <a:latin typeface="+mn-lt"/>
                        </a:rPr>
                        <a:t> 2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/>
                </a:tc>
              </a:tr>
              <a:tr h="34726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FRA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2185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14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9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16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13(1)</a:t>
                      </a:r>
                      <a:r>
                        <a:rPr lang="en-US" sz="1600" baseline="30000" dirty="0">
                          <a:effectLst/>
                          <a:latin typeface="+mn-lt"/>
                        </a:rPr>
                        <a:t> 2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>
                    <a:solidFill>
                      <a:schemeClr val="bg1"/>
                    </a:solidFill>
                  </a:tcPr>
                </a:tc>
              </a:tr>
              <a:tr h="34726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PAW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2185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40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29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20(2)</a:t>
                      </a:r>
                      <a:r>
                        <a:rPr lang="en-US" sz="1600" baseline="30000" dirty="0">
                          <a:effectLst/>
                          <a:latin typeface="+mn-lt"/>
                        </a:rPr>
                        <a:t> 2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16(4)</a:t>
                      </a:r>
                      <a:r>
                        <a:rPr lang="en-US" sz="1600" baseline="30000" dirty="0">
                          <a:effectLst/>
                          <a:latin typeface="+mn-lt"/>
                        </a:rPr>
                        <a:t> 2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/>
                </a:tc>
              </a:tr>
              <a:tr h="34726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SHE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2185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27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20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25(5)</a:t>
                      </a:r>
                      <a:r>
                        <a:rPr lang="en-US" sz="1600" baseline="30000" dirty="0">
                          <a:effectLst/>
                          <a:latin typeface="+mn-lt"/>
                        </a:rPr>
                        <a:t> 2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24(5)</a:t>
                      </a:r>
                      <a:r>
                        <a:rPr lang="en-US" sz="1600" baseline="30000" dirty="0">
                          <a:effectLst/>
                          <a:latin typeface="+mn-lt"/>
                        </a:rPr>
                        <a:t> 2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>
                    <a:solidFill>
                      <a:schemeClr val="bg1"/>
                    </a:solidFill>
                  </a:tcPr>
                </a:tc>
              </a:tr>
              <a:tr h="34726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SHO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2185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13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10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10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7200" algn="l"/>
                          <a:tab pos="558165" algn="ctr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8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/>
                </a:tc>
              </a:tr>
              <a:tr h="34726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WIL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2185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18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15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4(1)</a:t>
                      </a:r>
                      <a:r>
                        <a:rPr lang="en-US" sz="1600" baseline="30000" dirty="0">
                          <a:effectLst/>
                          <a:latin typeface="+mn-lt"/>
                        </a:rPr>
                        <a:t> 2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3(1)</a:t>
                      </a:r>
                      <a:r>
                        <a:rPr lang="en-US" sz="1600" baseline="30000" dirty="0">
                          <a:effectLst/>
                          <a:latin typeface="+mn-lt"/>
                        </a:rPr>
                        <a:t> 2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856" marR="21856" marT="0" marB="0" anchor="ctr">
                    <a:solidFill>
                      <a:schemeClr val="bg1"/>
                    </a:solidFill>
                  </a:tcPr>
                </a:tc>
              </a:tr>
              <a:tr h="914400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baseline="30000" dirty="0">
                          <a:effectLst/>
                          <a:latin typeface="+mn-lt"/>
                        </a:rPr>
                        <a:t>1 </a:t>
                      </a:r>
                      <a:r>
                        <a:rPr lang="en-US" sz="1600" dirty="0">
                          <a:effectLst/>
                          <a:latin typeface="+mn-lt"/>
                        </a:rPr>
                        <a:t>Includes only events with measureable runoff and valid data at both stations in a pair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baseline="30000" dirty="0">
                          <a:effectLst/>
                          <a:latin typeface="+mn-lt"/>
                        </a:rPr>
                        <a:t>2 </a:t>
                      </a:r>
                      <a:r>
                        <a:rPr lang="en-US" sz="1600" dirty="0">
                          <a:effectLst/>
                          <a:latin typeface="+mn-lt"/>
                        </a:rPr>
                        <a:t>Event number in parentheses are </a:t>
                      </a:r>
                      <a:r>
                        <a:rPr lang="en-US" sz="1600" dirty="0" smtClean="0">
                          <a:effectLst/>
                          <a:latin typeface="+mn-lt"/>
                        </a:rPr>
                        <a:t>not </a:t>
                      </a:r>
                      <a:r>
                        <a:rPr lang="en-US" sz="1600" dirty="0">
                          <a:effectLst/>
                          <a:latin typeface="+mn-lt"/>
                        </a:rPr>
                        <a:t>included in statistics in the Year 4 report</a:t>
                      </a:r>
                      <a:endParaRPr lang="en-US" sz="1600" i="1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21856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39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en-US" dirty="0" smtClean="0"/>
              <a:t>Comparisons across study watersheds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9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2">
      <a:dk1>
        <a:srgbClr val="3A0038"/>
      </a:dk1>
      <a:lt1>
        <a:sysClr val="window" lastClr="FFFFFF"/>
      </a:lt1>
      <a:dk2>
        <a:srgbClr val="764010"/>
      </a:dk2>
      <a:lt2>
        <a:srgbClr val="E1D0B6"/>
      </a:lt2>
      <a:accent1>
        <a:srgbClr val="777877"/>
      </a:accent1>
      <a:accent2>
        <a:srgbClr val="474847"/>
      </a:accent2>
      <a:accent3>
        <a:srgbClr val="272827"/>
      </a:accent3>
      <a:accent4>
        <a:srgbClr val="995B0C"/>
      </a:accent4>
      <a:accent5>
        <a:srgbClr val="FFFFFE"/>
      </a:accent5>
      <a:accent6>
        <a:srgbClr val="FFFFFE"/>
      </a:accent6>
      <a:hlink>
        <a:srgbClr val="3265A2"/>
      </a:hlink>
      <a:folHlink>
        <a:srgbClr val="6C3E7E"/>
      </a:folHlink>
    </a:clrScheme>
    <a:fontScheme name="Master Tit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tone_Powerpoint_Template.potx" id="{68B5BBDE-C4E6-4E0E-8E53-DB37782F8AC1}" vid="{1FE693AB-234D-4C86-944C-888A0C8D0EA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6395</TotalTime>
  <Words>2116</Words>
  <Application>Microsoft Office PowerPoint</Application>
  <PresentationFormat>Custom</PresentationFormat>
  <Paragraphs>494</Paragraphs>
  <Slides>57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5" baseType="lpstr">
      <vt:lpstr>Arial Unicode MS</vt:lpstr>
      <vt:lpstr>Arial</vt:lpstr>
      <vt:lpstr>Calibri</vt:lpstr>
      <vt:lpstr>ElegaGarmnd BT</vt:lpstr>
      <vt:lpstr>Humnst777 BT</vt:lpstr>
      <vt:lpstr>Humnst777 Lt BT</vt:lpstr>
      <vt:lpstr>Times New Roman</vt:lpstr>
      <vt:lpstr>Custom Design</vt:lpstr>
      <vt:lpstr>Agricultural Practice Monitoring and Evaluation in the Vermont Portion of the Lake Champlain Basin: Evaluation of the Effects of Grassed Waterways</vt:lpstr>
      <vt:lpstr>Participating Organizations</vt:lpstr>
      <vt:lpstr>Farm Locations</vt:lpstr>
      <vt:lpstr>Practices Evaluated</vt:lpstr>
      <vt:lpstr>Aeration Slots</vt:lpstr>
      <vt:lpstr>Typical cover crop on PAW1 field, April 19, 2016</vt:lpstr>
      <vt:lpstr>What does the work plan say?  (revised Dec. 2015)</vt:lpstr>
      <vt:lpstr>Results</vt:lpstr>
      <vt:lpstr>PowerPoint Presentation</vt:lpstr>
      <vt:lpstr>All stations</vt:lpstr>
      <vt:lpstr>All stations</vt:lpstr>
      <vt:lpstr>All stations</vt:lpstr>
      <vt:lpstr>All stations</vt:lpstr>
      <vt:lpstr>All stations</vt:lpstr>
      <vt:lpstr>Relationships between Soil P and Median P EMCs in Runoff from Study Watersheds</vt:lpstr>
      <vt:lpstr>Franklin</vt:lpstr>
      <vt:lpstr>Franklin</vt:lpstr>
      <vt:lpstr>Summary</vt:lpstr>
      <vt:lpstr>Why didn’t we see a better response to treatment? </vt:lpstr>
      <vt:lpstr>Consider need for data stratification and exploratory analysis</vt:lpstr>
      <vt:lpstr>What does the work plan say?  (revised Dec. 2015)</vt:lpstr>
      <vt:lpstr>Charlotte Study Watersheds</vt:lpstr>
      <vt:lpstr>CHA1 station</vt:lpstr>
      <vt:lpstr>CHA2 Flume in Winter</vt:lpstr>
      <vt:lpstr>CHA2 Flume and Gully</vt:lpstr>
      <vt:lpstr>Instrument Shelter</vt:lpstr>
      <vt:lpstr>Charlotte</vt:lpstr>
      <vt:lpstr>Gully Formed in CHA2 Watershed</vt:lpstr>
      <vt:lpstr>Assessment of Tile Drainage System Impacts to Lake Champlain and Phosphorus Loads in Tile Drainage in the Jewett Brook Watershed of St. Albans Bay</vt:lpstr>
      <vt:lpstr>What does the work plan say?</vt:lpstr>
      <vt:lpstr>Literature Review</vt:lpstr>
      <vt:lpstr>Study Field and Tile Drainage System Characterization</vt:lpstr>
      <vt:lpstr>Tile Drainage System Construction</vt:lpstr>
      <vt:lpstr>Identifiable Tiled Agricultural Fields from AAFM’s 2015 Cropland Inventory</vt:lpstr>
      <vt:lpstr>Monitoring Manhole Construction</vt:lpstr>
      <vt:lpstr>Monitoring Manhole Construction</vt:lpstr>
      <vt:lpstr>Monitoring Manhole Construction</vt:lpstr>
      <vt:lpstr>Waterflux 3000 Flowmeter at Station JBT11</vt:lpstr>
      <vt:lpstr>JBT11 Monitoring Station</vt:lpstr>
      <vt:lpstr>Typical Instrument Shelter (JBT11)</vt:lpstr>
      <vt:lpstr>Station JBT01</vt:lpstr>
      <vt:lpstr>Weir Box Constructed at Station JBT06</vt:lpstr>
      <vt:lpstr>90-degree V Weir and Level Sensor at JBT06</vt:lpstr>
      <vt:lpstr>Flow Proportional Sampling at JBT06</vt:lpstr>
      <vt:lpstr>Comparing Flow at JBT06 with CHA1 and CHA2</vt:lpstr>
      <vt:lpstr>Monitoring Start Dates</vt:lpstr>
      <vt:lpstr>TP, TDP, and TN in Weekly Composite Samples April 11, 2017 Collection Date (first round) </vt:lpstr>
      <vt:lpstr>Standpipe Inlet to JBT14 Tile Drain</vt:lpstr>
      <vt:lpstr>Tile Drain Muddying Already Muddy Jewett Brook</vt:lpstr>
      <vt:lpstr>Runoff and Erosion on Tiled Field (JBT14)</vt:lpstr>
      <vt:lpstr>Feasibility Evaluation of Phosphorus Removal via Engineered Ecosystems in the St. Albans Bay Watershed</vt:lpstr>
      <vt:lpstr>Why Jewett Brook?</vt:lpstr>
      <vt:lpstr>What does the work plan say?</vt:lpstr>
      <vt:lpstr>Schedule</vt:lpstr>
      <vt:lpstr>Title with large image only</vt:lpstr>
      <vt:lpstr>Title with large image only</vt:lpstr>
      <vt:lpstr>Thank you.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Maureen McCracken</dc:creator>
  <cp:lastModifiedBy>Dave Braun</cp:lastModifiedBy>
  <cp:revision>116</cp:revision>
  <cp:lastPrinted>2015-05-21T16:59:08Z</cp:lastPrinted>
  <dcterms:created xsi:type="dcterms:W3CDTF">2016-01-13T17:33:45Z</dcterms:created>
  <dcterms:modified xsi:type="dcterms:W3CDTF">2017-05-03T13:34:51Z</dcterms:modified>
</cp:coreProperties>
</file>